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69" r:id="rId3"/>
    <p:sldMasterId id="2147483675" r:id="rId4"/>
  </p:sldMasterIdLst>
  <p:notesMasterIdLst>
    <p:notesMasterId r:id="rId48"/>
  </p:notesMasterIdLst>
  <p:handoutMasterIdLst>
    <p:handoutMasterId r:id="rId49"/>
  </p:handoutMasterIdLst>
  <p:sldIdLst>
    <p:sldId id="274" r:id="rId5"/>
    <p:sldId id="460" r:id="rId6"/>
    <p:sldId id="425" r:id="rId7"/>
    <p:sldId id="426" r:id="rId8"/>
    <p:sldId id="427" r:id="rId9"/>
    <p:sldId id="428" r:id="rId10"/>
    <p:sldId id="465" r:id="rId11"/>
    <p:sldId id="461" r:id="rId12"/>
    <p:sldId id="430" r:id="rId13"/>
    <p:sldId id="432" r:id="rId14"/>
    <p:sldId id="431" r:id="rId15"/>
    <p:sldId id="463" r:id="rId16"/>
    <p:sldId id="462" r:id="rId17"/>
    <p:sldId id="433" r:id="rId18"/>
    <p:sldId id="434" r:id="rId19"/>
    <p:sldId id="435" r:id="rId20"/>
    <p:sldId id="436" r:id="rId21"/>
    <p:sldId id="438" r:id="rId22"/>
    <p:sldId id="464" r:id="rId23"/>
    <p:sldId id="439" r:id="rId24"/>
    <p:sldId id="440" r:id="rId25"/>
    <p:sldId id="441" r:id="rId26"/>
    <p:sldId id="442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17" r:id="rId44"/>
    <p:sldId id="466" r:id="rId45"/>
    <p:sldId id="419" r:id="rId46"/>
    <p:sldId id="467" r:id="rId47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0A22E"/>
    <a:srgbClr val="603A14"/>
    <a:srgbClr val="E85C0E"/>
    <a:srgbClr val="BAB398"/>
    <a:srgbClr val="ADA485"/>
    <a:srgbClr val="C6C0AA"/>
    <a:srgbClr val="663606"/>
    <a:srgbClr val="663106"/>
    <a:srgbClr val="F8DC9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21" autoAdjust="0"/>
    <p:restoredTop sz="94533" autoAdjust="0"/>
  </p:normalViewPr>
  <p:slideViewPr>
    <p:cSldViewPr>
      <p:cViewPr varScale="1">
        <p:scale>
          <a:sx n="71" d="100"/>
          <a:sy n="71" d="100"/>
        </p:scale>
        <p:origin x="-280" y="-68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2/24/2016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39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20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77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/>
              <a:t>© Software University Foundation – </a:t>
            </a:r>
            <a:r>
              <a:rPr lang="en-US" sz="1000" u="sng" smtClean="0">
                <a:hlinkClick r:id="rId3"/>
              </a:rPr>
              <a:t>http://softuni.org</a:t>
            </a:r>
            <a:endParaRPr lang="en-US" sz="1000" smtClean="0"/>
          </a:p>
          <a:p>
            <a:r>
              <a:rPr lang="en-US" sz="100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94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3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5724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urce Code Exam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 marL="0" indent="0">
              <a:buNone/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Sample source code:</a:t>
            </a:r>
            <a:endParaRPr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24013" y="1892119"/>
            <a:ext cx="10940800" cy="168928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4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 smtClean="0"/>
              <a:t>Source code box</a:t>
            </a:r>
          </a:p>
          <a:p>
            <a:pPr marL="0" lvl="0"/>
            <a:r>
              <a:rPr lang="en-US" noProof="1" smtClean="0"/>
              <a:t>…</a:t>
            </a:r>
          </a:p>
          <a:p>
            <a:pPr marL="0" lvl="0"/>
            <a:r>
              <a:rPr lang="en-US" noProof="1" smtClean="0"/>
              <a:t>…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77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231846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151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08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8EE66-140D-4892-B38A-8F53C0F50118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2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023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0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6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 smtClean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8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F7015-F014-4B67-A83B-8317302BDA51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2903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2/24/2016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5287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hyperlink" Target="http://softuni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.jquery.com/using-jquery-core/selecting-element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://www.luxoft.com/" TargetMode="External"/><Relationship Id="rId21" Type="http://schemas.openxmlformats.org/officeDocument/2006/relationships/image" Target="../media/image52.png"/><Relationship Id="rId7" Type="http://schemas.openxmlformats.org/officeDocument/2006/relationships/hyperlink" Target="http://komfo.com/" TargetMode="External"/><Relationship Id="rId12" Type="http://schemas.openxmlformats.org/officeDocument/2006/relationships/image" Target="../media/image48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11" Type="http://schemas.openxmlformats.org/officeDocument/2006/relationships/hyperlink" Target="http://www.softwaregroup-bg.com/" TargetMode="External"/><Relationship Id="rId5" Type="http://schemas.openxmlformats.org/officeDocument/2006/relationships/hyperlink" Target="http://xs-software.com/" TargetMode="External"/><Relationship Id="rId15" Type="http://schemas.openxmlformats.org/officeDocument/2006/relationships/hyperlink" Target="https://softuni.bg/courses/javascript-applications/" TargetMode="External"/><Relationship Id="rId10" Type="http://schemas.openxmlformats.org/officeDocument/2006/relationships/image" Target="../media/image47.png"/><Relationship Id="rId19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hyperlink" Target="http://smartit.bg/" TargetMode="External"/><Relationship Id="rId1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2" TargetMode="External"/><Relationship Id="rId4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jquery.com/" TargetMode="External"/><Relationship Id="rId2" Type="http://schemas.openxmlformats.org/officeDocument/2006/relationships/hyperlink" Target="http://trends.builtwith.com/javascript/jQuer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ode.jquery.com/jquery-2.1.1.min.js" TargetMode="External"/><Relationship Id="rId2" Type="http://schemas.openxmlformats.org/officeDocument/2006/relationships/hyperlink" Target="http://www.jquery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5103812" y="1427228"/>
            <a:ext cx="6391741" cy="1087372"/>
          </a:xfrm>
        </p:spPr>
        <p:txBody>
          <a:bodyPr>
            <a:normAutofit/>
          </a:bodyPr>
          <a:lstStyle/>
          <a:p>
            <a:r>
              <a:rPr lang="en-US" dirty="0" smtClean="0"/>
              <a:t>jQuery Overview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875212" y="2577262"/>
            <a:ext cx="6620341" cy="623138"/>
          </a:xfrm>
        </p:spPr>
        <p:txBody>
          <a:bodyPr>
            <a:normAutofit fontScale="92500"/>
          </a:bodyPr>
          <a:lstStyle/>
          <a:p>
            <a:r>
              <a:rPr lang="en-US" dirty="0"/>
              <a:t>Unleash the Power of jQuery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419600"/>
            <a:ext cx="3187613" cy="525135"/>
          </a:xfrm>
        </p:spPr>
        <p:txBody>
          <a:bodyPr/>
          <a:lstStyle/>
          <a:p>
            <a:r>
              <a:rPr lang="en-US" dirty="0" smtClean="0"/>
              <a:t>SoftUni Team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889499"/>
            <a:ext cx="3187614" cy="444343"/>
          </a:xfrm>
        </p:spPr>
        <p:txBody>
          <a:bodyPr/>
          <a:lstStyle/>
          <a:p>
            <a:r>
              <a:rPr lang="en-US" dirty="0"/>
              <a:t>Technical </a:t>
            </a:r>
            <a:r>
              <a:rPr lang="en-US" dirty="0" smtClean="0"/>
              <a:t>Trainers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smtClean="0"/>
              <a:t>University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83" y="29726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46043">
            <a:off x="3702314" y="1258898"/>
            <a:ext cx="2418298" cy="762288"/>
          </a:xfrm>
          <a:prstGeom prst="roundRect">
            <a:avLst/>
          </a:prstGeom>
          <a:noFill/>
          <a:ln>
            <a:noFill/>
          </a:ln>
          <a:effectLst>
            <a:glow rad="139700">
              <a:schemeClr val="tx2">
                <a:lumMod val="60000"/>
                <a:lumOff val="40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4343399"/>
            <a:ext cx="2307566" cy="1719137"/>
          </a:xfrm>
          <a:prstGeom prst="rect">
            <a:avLst/>
          </a:prstGeom>
        </p:spPr>
      </p:pic>
      <p:pic>
        <p:nvPicPr>
          <p:cNvPr id="1026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016" y="4343399"/>
            <a:ext cx="2956396" cy="1719138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title="Software University Foundation">
            <a:hlinkClick r:id="rId9" tooltip="Software University Foundation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3" t="-11972" r="-4044" b="1048"/>
          <a:stretch/>
        </p:blipFill>
        <p:spPr bwMode="auto">
          <a:xfrm>
            <a:off x="825157" y="1727069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50618" y="3810000"/>
            <a:ext cx="2278271" cy="25002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576164">
            <a:off x="4740414" y="3859750"/>
            <a:ext cx="140312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JS Apps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jQuery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Helvetica" charset="0"/>
                <a:sym typeface="Helvetica" charset="0"/>
              </a:rPr>
              <a:t>selectors</a:t>
            </a: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 returns a collection of the items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Even if there is only one item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Can be stored in a variable or used right away</a:t>
            </a:r>
          </a:p>
          <a:p>
            <a:pPr>
              <a:lnSpc>
                <a:spcPct val="100000"/>
              </a:lnSpc>
            </a:pPr>
            <a:endParaRPr lang="en-US" dirty="0" smtClean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>
              <a:latin typeface="+mj-lt"/>
              <a:cs typeface="Helvetica" charset="0"/>
              <a:sym typeface="Helvetica" charset="0"/>
            </a:endParaRPr>
          </a:p>
          <a:p>
            <a:pPr lvl="1" eaLnBrk="1" hangingPunct="1">
              <a:lnSpc>
                <a:spcPct val="100000"/>
              </a:lnSpc>
            </a:pPr>
            <a:endParaRPr lang="en-US" dirty="0" smtClean="0">
              <a:latin typeface="+mj-lt"/>
              <a:cs typeface="Helvetica" charset="0"/>
              <a:sym typeface="Helvetica" charset="0"/>
            </a:endParaRPr>
          </a:p>
          <a:p>
            <a:pPr eaLnBrk="1" hangingPunct="1">
              <a:lnSpc>
                <a:spcPct val="100000"/>
              </a:lnSpc>
            </a:pPr>
            <a:endParaRPr lang="en-US" dirty="0" smtClean="0">
              <a:hlinkClick r:id="rId2"/>
            </a:endParaRPr>
          </a:p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://learn.jquery.com/using-jquery-core/selecting-elements/</a:t>
            </a:r>
            <a:endParaRPr lang="en-US" dirty="0" smtClean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9" name="Rectangle 8"/>
          <p:cNvSpPr/>
          <p:nvPr/>
        </p:nvSpPr>
        <p:spPr>
          <a:xfrm>
            <a:off x="303212" y="3276600"/>
            <a:ext cx="11582400" cy="16496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$('div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document.getElementsByTagName(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'div');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$('.menu-item')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document.getElementsByClassName('.menu-item');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$('#navigation')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document.getElementById('navigation');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$('ul.menu li</a:t>
            </a: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</a:t>
            </a:r>
            <a:r>
              <a:rPr lang="en-US" sz="23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Like: 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document.querySelectorAll('ul.menu li');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212" y="5178609"/>
            <a:ext cx="11582400" cy="48167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3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$('div').css('background', 'blue</a:t>
            </a:r>
            <a:r>
              <a:rPr lang="en-US" sz="2300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  <a:r>
              <a:rPr lang="en-US" sz="23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// Make all DIVs blue</a:t>
            </a:r>
            <a:endParaRPr lang="en-US" sz="23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1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DOM elements selection in jQuery is much like as in JavaScript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All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Class selector 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Element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Id selector</a:t>
            </a:r>
          </a:p>
          <a:p>
            <a:pPr lvl="1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 smtClean="0"/>
              <a:t>Multiple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60812" y="2191940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$('*')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0811" y="3048000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$('.class')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 by class name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0812" y="3921204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$('section')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elements by tag name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60811" y="4823936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$('#id')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 element by given id attribute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0811" y="5726668"/>
            <a:ext cx="7772400" cy="4154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100" b="1" dirty="0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$('selector1, selector2') </a:t>
            </a:r>
            <a:r>
              <a:rPr lang="en-US" sz="21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100" b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Combines two selectors</a:t>
            </a:r>
            <a:endParaRPr lang="en-US" sz="21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6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0413" y="5024735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$('li:eq(2)')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the element at index 2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60414" y="1219200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$('li:even')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Even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812" y="1220497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$('li:odd')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Odd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0414" y="1985665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$('li:first')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First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46813" y="1990374"/>
            <a:ext cx="51053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$('li:last')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Last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0412" y="5786735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$('li:not(:checked)')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Elements not matching the selector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60414" y="3500979"/>
            <a:ext cx="105918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$('li:has(p)')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all &lt;li&gt; holding &lt;p&gt; inside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413" y="4258270"/>
            <a:ext cx="10591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$('li:contains("Sofia")')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Selects &lt;li&gt; holding given text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0414" y="2747665"/>
            <a:ext cx="1059179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$('li:first-child')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Selets the first child of &lt;li&gt;</a:t>
            </a:r>
            <a:endParaRPr lang="en-US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0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Attribute selectors support "contains" / "starts with" semantic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Attribute Selectors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2813" y="2057400"/>
            <a:ext cx="1027826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href="index.html" hreflang="en"&gt;Home&lt;/a&gt;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href="about.html" hreflang="en-UK"&gt;About&lt;/a&gt;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&lt;a href="contacts.html" hreflang="bg"&gt;Contacts&lt;/a&gt;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12812" y="4550439"/>
            <a:ext cx="10278266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$('a[hreflang</a:t>
            </a:r>
            <a:r>
              <a:rPr lang="bg-BG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="en"]')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.css('color', 'red');</a:t>
            </a:r>
            <a:endParaRPr lang="en-US" b="1" noProof="1" smtClean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$('a[hreflang</a:t>
            </a:r>
            <a:r>
              <a:rPr lang="en-GB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^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="en"]')</a:t>
            </a:r>
            <a:r>
              <a:rPr lang="en-GB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.css('color', 'green');</a:t>
            </a:r>
            <a:endParaRPr lang="en-US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&lt;/script&gt;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292826" y="4249813"/>
            <a:ext cx="1496786" cy="509301"/>
          </a:xfrm>
          <a:prstGeom prst="wedgeRoundRectCallout">
            <a:avLst>
              <a:gd name="adj1" fmla="val -84789"/>
              <a:gd name="adj2" fmla="val 72512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 smtClean="0">
                <a:solidFill>
                  <a:srgbClr val="FBEEDC"/>
                </a:solidFill>
                <a:cs typeface="Consolas" panose="020B0609020204030204" pitchFamily="49" charset="0"/>
              </a:rPr>
              <a:t>contains</a:t>
            </a:r>
            <a:endParaRPr lang="en-US" noProof="1">
              <a:solidFill>
                <a:srgbClr val="FBEEDC"/>
              </a:solidFill>
              <a:cs typeface="Consolas" panose="020B0609020204030204" pitchFamily="49" charset="0"/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032645" y="5815299"/>
            <a:ext cx="1833167" cy="509301"/>
          </a:xfrm>
          <a:prstGeom prst="wedgeRoundRectCallout">
            <a:avLst>
              <a:gd name="adj1" fmla="val -67924"/>
              <a:gd name="adj2" fmla="val -67465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noProof="1" smtClean="0">
                <a:solidFill>
                  <a:srgbClr val="FBEEDC"/>
                </a:solidFill>
                <a:cs typeface="Consolas" panose="020B0609020204030204" pitchFamily="49" charset="0"/>
              </a:rPr>
              <a:t>starts with</a:t>
            </a:r>
            <a:endParaRPr lang="en-US" noProof="1">
              <a:solidFill>
                <a:srgbClr val="FBEEDC"/>
              </a:solidFill>
              <a:cs typeface="Consolas" panose="020B0609020204030204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1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32012" y="4876800"/>
            <a:ext cx="7924800" cy="820600"/>
          </a:xfrm>
        </p:spPr>
        <p:txBody>
          <a:bodyPr/>
          <a:lstStyle/>
          <a:p>
            <a:r>
              <a:rPr lang="en-US" dirty="0"/>
              <a:t>Selection with jQuery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132012" y="5740366"/>
            <a:ext cx="7924800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7" name="Picture 2" descr="http://www.fever18.com/wp-content/uploads/2010/12/what-is-ht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387" y="1219200"/>
            <a:ext cx="4210050" cy="3157539"/>
          </a:xfrm>
          <a:prstGeom prst="roundRect">
            <a:avLst>
              <a:gd name="adj" fmla="val 442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812" y="2364281"/>
            <a:ext cx="2482626" cy="867376"/>
          </a:xfrm>
          <a:prstGeom prst="rect">
            <a:avLst/>
          </a:prstGeom>
        </p:spPr>
      </p:pic>
      <p:pic>
        <p:nvPicPr>
          <p:cNvPr id="4098" name="Picture 2" descr="http://cdnm.tutorialchip.com/wp-content/uploads/2011/08/jQuery-Element-Attribute-and-CSS-Selectors-Capabiliti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1997869"/>
            <a:ext cx="1600200" cy="1600200"/>
          </a:xfrm>
          <a:prstGeom prst="roundRect">
            <a:avLst>
              <a:gd name="adj" fmla="val 3055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672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Traversing the Nodes of the DOM</a:t>
            </a:r>
            <a:endParaRPr lang="en-US" dirty="0"/>
          </a:p>
        </p:txBody>
      </p:sp>
      <p:pic>
        <p:nvPicPr>
          <p:cNvPr id="3074" name="Picture 2" descr="https://cdn.tutsplus.com/net/uploads/legacy/216_dom/img/dom_bas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84" y="1295400"/>
            <a:ext cx="6453928" cy="2968806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softEdge rad="88900"/>
          </a:effectLst>
          <a:scene3d>
            <a:camera prst="orthographicFront">
              <a:rot lat="21252507" lon="20699207" rev="2135663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7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effectLst>
            <a:softEdge rad="12700"/>
          </a:effectLst>
        </p:spPr>
        <p:txBody>
          <a:bodyPr/>
          <a:lstStyle/>
          <a:p>
            <a:r>
              <a:rPr lang="en-US" dirty="0" smtClean="0"/>
              <a:t>The DOM can be traversed with </a:t>
            </a:r>
            <a:r>
              <a:rPr lang="en-US" dirty="0"/>
              <a:t>jQuery, </a:t>
            </a:r>
            <a:r>
              <a:rPr lang="en-US" dirty="0" smtClean="0"/>
              <a:t>as </a:t>
            </a:r>
            <a:r>
              <a:rPr lang="en-US" dirty="0"/>
              <a:t>with plain </a:t>
            </a:r>
            <a:r>
              <a:rPr lang="en-US" dirty="0" smtClean="0"/>
              <a:t>JavaScript </a:t>
            </a:r>
          </a:p>
          <a:p>
            <a:pPr lvl="1"/>
            <a:r>
              <a:rPr lang="en-GB" dirty="0" smtClean="0"/>
              <a:t>jQuery has p</a:t>
            </a:r>
            <a:r>
              <a:rPr lang="en-US" dirty="0" smtClean="0"/>
              <a:t>roperties for:</a:t>
            </a:r>
          </a:p>
          <a:p>
            <a:pPr lvl="2"/>
            <a:r>
              <a:rPr lang="en-US" dirty="0" smtClean="0"/>
              <a:t>Next and previous siblings</a:t>
            </a:r>
          </a:p>
          <a:p>
            <a:pPr lvl="2"/>
            <a:r>
              <a:rPr lang="en-US" dirty="0" smtClean="0"/>
              <a:t>Parents and children</a:t>
            </a:r>
          </a:p>
          <a:p>
            <a:pPr lvl="2"/>
            <a:r>
              <a:rPr lang="en-US" dirty="0" smtClean="0"/>
              <a:t>First and last in a collection</a:t>
            </a:r>
          </a:p>
          <a:p>
            <a:r>
              <a:rPr lang="en-GB" dirty="0" smtClean="0"/>
              <a:t>It </a:t>
            </a:r>
            <a:r>
              <a:rPr lang="en-GB" dirty="0"/>
              <a:t>is impossible to reference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elements </a:t>
            </a:r>
            <a:r>
              <a:rPr lang="en-GB" dirty="0"/>
              <a:t>that are not yet </a:t>
            </a:r>
            <a:r>
              <a:rPr lang="en-GB" dirty="0" smtClean="0"/>
              <a:t>rendered </a:t>
            </a:r>
            <a:br>
              <a:rPr lang="en-GB" dirty="0" smtClean="0"/>
            </a:br>
            <a:r>
              <a:rPr lang="en-GB" dirty="0" smtClean="0"/>
              <a:t>at </a:t>
            </a:r>
            <a:r>
              <a:rPr lang="en-GB" dirty="0"/>
              <a:t>the time of script </a:t>
            </a:r>
            <a:r>
              <a:rPr lang="en-GB" dirty="0" smtClean="0"/>
              <a:t>execution!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pic>
        <p:nvPicPr>
          <p:cNvPr id="1028" name="Picture 4" descr="http://compiler.ir/wp-content/uploads/2014/04/dom-tre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812" y="2261901"/>
            <a:ext cx="3469642" cy="4042383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10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jQuery.next()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jQuery.prev()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the next / previous sibling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an HTML element, not a [text] node</a:t>
            </a:r>
          </a:p>
          <a:p>
            <a:pPr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next([selector])</a:t>
            </a:r>
            <a:r>
              <a:rPr lang="en-US" dirty="0" smtClean="0"/>
              <a:t> &amp;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prev([selector])</a:t>
            </a:r>
            <a:r>
              <a:rPr lang="en-US" dirty="0" smtClean="0"/>
              <a:t> can take selector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Returns the next/previous sibling, that matches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DOM Traversal: Next and Previous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4189412" y="4648200"/>
            <a:ext cx="7352425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var first = $('li').first();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"Item 1"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console.log(first.next().text());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"Item 2"</a:t>
            </a:r>
          </a:p>
          <a:p>
            <a:pPr>
              <a:lnSpc>
                <a:spcPct val="120000"/>
              </a:lnSpc>
            </a:pPr>
            <a:r>
              <a:rPr lang="bg-BG" sz="2200" noProof="1" smtClean="0">
                <a:solidFill>
                  <a:srgbClr val="FBEEDC"/>
                </a:solidFill>
              </a:rPr>
              <a:t>console.log(first.prev().text()); </a:t>
            </a:r>
            <a:r>
              <a:rPr lang="bg-BG" sz="2200" noProof="1" smtClean="0">
                <a:solidFill>
                  <a:schemeClr val="tx2">
                    <a:lumMod val="75000"/>
                  </a:schemeClr>
                </a:solidFill>
              </a:rPr>
              <a:t>// ""</a:t>
            </a:r>
            <a:endParaRPr lang="bg-BG" sz="22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684212" y="4648200"/>
            <a:ext cx="31242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200" dirty="0">
                <a:solidFill>
                  <a:srgbClr val="FBEEDC"/>
                </a:solidFill>
              </a:rPr>
              <a:t>&lt;ul&gt;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  &lt;</a:t>
            </a:r>
            <a:r>
              <a:rPr lang="it-IT" sz="2200" dirty="0" smtClean="0">
                <a:solidFill>
                  <a:srgbClr val="FBEEDC"/>
                </a:solidFill>
              </a:rPr>
              <a:t>li&gt;Item </a:t>
            </a:r>
            <a:r>
              <a:rPr lang="it-IT" sz="2200" dirty="0">
                <a:solidFill>
                  <a:srgbClr val="FBEEDC"/>
                </a:solidFill>
              </a:rPr>
              <a:t>3&lt;/li&gt;</a:t>
            </a:r>
          </a:p>
          <a:p>
            <a:r>
              <a:rPr lang="it-IT" sz="2200" dirty="0">
                <a:solidFill>
                  <a:srgbClr val="FBEEDC"/>
                </a:solidFill>
              </a:rPr>
              <a:t>&lt;/ul&gt;</a:t>
            </a:r>
            <a:endParaRPr lang="en-US" sz="2200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1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jQuery.parent()</a:t>
            </a:r>
          </a:p>
          <a:p>
            <a:pPr lvl="1"/>
            <a:r>
              <a:rPr lang="en-US" dirty="0" smtClean="0"/>
              <a:t>Returns the parent of the element</a:t>
            </a:r>
          </a:p>
          <a:p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jQuery.parents([selector])</a:t>
            </a:r>
          </a:p>
          <a:p>
            <a:pPr lvl="1"/>
            <a:r>
              <a:rPr lang="en-US" dirty="0" smtClean="0"/>
              <a:t>Returns the first parent that matches the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Traversal</a:t>
            </a:r>
            <a:r>
              <a:rPr lang="en-US" dirty="0" smtClean="0"/>
              <a:t>: Parent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408612" y="4584172"/>
            <a:ext cx="6399212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var </a:t>
            </a:r>
            <a:r>
              <a:rPr lang="it-IT" dirty="0" smtClean="0">
                <a:solidFill>
                  <a:srgbClr val="FBEEDC"/>
                </a:solidFill>
              </a:rPr>
              <a:t>node </a:t>
            </a:r>
            <a:r>
              <a:rPr lang="it-IT" dirty="0">
                <a:solidFill>
                  <a:srgbClr val="FBEEDC"/>
                </a:solidFill>
              </a:rPr>
              <a:t>= </a:t>
            </a:r>
            <a:r>
              <a:rPr lang="it-IT" dirty="0" smtClean="0">
                <a:solidFill>
                  <a:srgbClr val="FBEEDC"/>
                </a:solidFill>
              </a:rPr>
              <a:t>$('.special');</a:t>
            </a:r>
            <a:endParaRPr lang="it-IT" dirty="0">
              <a:solidFill>
                <a:srgbClr val="FBEEDC"/>
              </a:solidFill>
            </a:endParaRPr>
          </a:p>
          <a:p>
            <a:r>
              <a:rPr lang="it-IT" dirty="0" smtClean="0">
                <a:solidFill>
                  <a:srgbClr val="FBEEDC"/>
                </a:solidFill>
              </a:rPr>
              <a:t>node.parent</a:t>
            </a:r>
            <a:r>
              <a:rPr lang="it-IT" dirty="0">
                <a:solidFill>
                  <a:srgbClr val="FBEEDC"/>
                </a:solidFill>
              </a:rPr>
              <a:t>().attr('</a:t>
            </a:r>
            <a:r>
              <a:rPr lang="it-IT" dirty="0" smtClean="0">
                <a:solidFill>
                  <a:srgbClr val="FBEEDC"/>
                </a:solidFill>
              </a:rPr>
              <a:t>id</a:t>
            </a:r>
            <a:r>
              <a:rPr lang="it-IT" dirty="0">
                <a:solidFill>
                  <a:srgbClr val="FBEEDC"/>
                </a:solidFill>
              </a:rPr>
              <a:t>'</a:t>
            </a:r>
            <a:r>
              <a:rPr lang="it-IT" dirty="0" smtClean="0">
                <a:solidFill>
                  <a:srgbClr val="FBEEDC"/>
                </a:solidFill>
              </a:rPr>
              <a:t>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items-list"</a:t>
            </a:r>
          </a:p>
          <a:p>
            <a:r>
              <a:rPr lang="it-IT" dirty="0">
                <a:solidFill>
                  <a:srgbClr val="FBEEDC"/>
                </a:solidFill>
              </a:rPr>
              <a:t>node.parents(</a:t>
            </a:r>
            <a:r>
              <a:rPr lang="it-IT" dirty="0" smtClean="0">
                <a:solidFill>
                  <a:srgbClr val="FBEEDC"/>
                </a:solidFill>
              </a:rPr>
              <a:t>'div</a:t>
            </a:r>
            <a:r>
              <a:rPr lang="it-IT" dirty="0">
                <a:solidFill>
                  <a:srgbClr val="FBEEDC"/>
                </a:solidFill>
              </a:rPr>
              <a:t>').attr(</a:t>
            </a:r>
            <a:r>
              <a:rPr lang="it-IT" dirty="0" smtClean="0">
                <a:solidFill>
                  <a:srgbClr val="FBEEDC"/>
                </a:solidFill>
              </a:rPr>
              <a:t>'id</a:t>
            </a:r>
            <a:r>
              <a:rPr lang="it-IT" dirty="0">
                <a:solidFill>
                  <a:srgbClr val="FBEEDC"/>
                </a:solidFill>
              </a:rPr>
              <a:t>');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"wrapper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"</a:t>
            </a:r>
          </a:p>
          <a:p>
            <a:r>
              <a:rPr lang="it-IT" dirty="0">
                <a:solidFill>
                  <a:srgbClr val="FBEEDC"/>
                </a:solidFill>
              </a:rPr>
              <a:t>node.parents('#wrapper').attr(</a:t>
            </a:r>
            <a:r>
              <a:rPr lang="it-IT" dirty="0" smtClean="0">
                <a:solidFill>
                  <a:srgbClr val="FBEEDC"/>
                </a:solidFill>
              </a:rPr>
              <a:t>'id</a:t>
            </a:r>
            <a:r>
              <a:rPr lang="it-IT" dirty="0">
                <a:solidFill>
                  <a:srgbClr val="FBEEDC"/>
                </a:solidFill>
              </a:rPr>
              <a:t>');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"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wrapper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"</a:t>
            </a: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379411" y="4030175"/>
            <a:ext cx="4841789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it-IT" dirty="0">
                <a:solidFill>
                  <a:srgbClr val="FBEEDC"/>
                </a:solidFill>
              </a:rPr>
              <a:t> &lt;ul id="items-list"&gt;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 class="special"&gt;Item 3&lt;/li&gt;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4&lt;/li&gt;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&lt;/ul&gt;</a:t>
            </a:r>
          </a:p>
          <a:p>
            <a:r>
              <a:rPr lang="it-IT" dirty="0">
                <a:solidFill>
                  <a:srgbClr val="FBEEDC"/>
                </a:solidFill>
              </a:rPr>
              <a:t>&lt;/div&gt;</a:t>
            </a:r>
            <a:endParaRPr lang="en-US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3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jQuery.children()</a:t>
            </a:r>
          </a:p>
          <a:p>
            <a:pPr lvl="1"/>
            <a:r>
              <a:rPr lang="en-US" dirty="0" smtClean="0"/>
              <a:t>Returns the children of the element</a:t>
            </a:r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jQuery.children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([selector])</a:t>
            </a:r>
            <a:endParaRPr lang="en-US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 smtClean="0"/>
              <a:t>Returns the children of element, filtered by a selector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DOM Traversal</a:t>
            </a:r>
            <a:r>
              <a:rPr lang="en-US" dirty="0" smtClean="0"/>
              <a:t>: Children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770808" y="4384119"/>
            <a:ext cx="5964990" cy="163121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var </a:t>
            </a:r>
            <a:r>
              <a:rPr lang="it-IT" dirty="0" smtClean="0">
                <a:solidFill>
                  <a:srgbClr val="FBEEDC"/>
                </a:solidFill>
              </a:rPr>
              <a:t>list </a:t>
            </a:r>
            <a:r>
              <a:rPr lang="it-IT" dirty="0">
                <a:solidFill>
                  <a:srgbClr val="FBEEDC"/>
                </a:solidFill>
              </a:rPr>
              <a:t>= </a:t>
            </a:r>
            <a:r>
              <a:rPr lang="it-IT" dirty="0" smtClean="0">
                <a:solidFill>
                  <a:srgbClr val="FBEEDC"/>
                </a:solidFill>
              </a:rPr>
              <a:t>$('#items-list');</a:t>
            </a:r>
          </a:p>
          <a:p>
            <a:r>
              <a:rPr lang="it-IT" dirty="0" smtClean="0">
                <a:solidFill>
                  <a:srgbClr val="FBEEDC"/>
                </a:solidFill>
              </a:rPr>
              <a:t>var items = list.children();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 gets all list items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it-IT" dirty="0" smtClean="0">
                <a:solidFill>
                  <a:srgbClr val="FBEEDC"/>
                </a:solidFill>
              </a:rPr>
              <a:t>var specials = list.children('.special');</a:t>
            </a:r>
          </a:p>
          <a:p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//gets all list items with class special</a:t>
            </a:r>
            <a:endParaRPr lang="it-IT" dirty="0" smtClean="0">
              <a:solidFill>
                <a:srgbClr val="FBEEDC"/>
              </a:solidFill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571630" y="3922455"/>
            <a:ext cx="4913181" cy="255454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it-IT" dirty="0">
                <a:solidFill>
                  <a:srgbClr val="FBEEDC"/>
                </a:solidFill>
              </a:rPr>
              <a:t> &lt;ul id="items-list"&gt;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1&lt;/li&gt;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2&lt;/li&gt;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 class="special"&gt;Item 3&lt;/li&gt;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 &lt;li&gt;Item 4&lt;/li&gt;</a:t>
            </a:r>
          </a:p>
          <a:p>
            <a:r>
              <a:rPr lang="it-IT" dirty="0">
                <a:solidFill>
                  <a:srgbClr val="FBEEDC"/>
                </a:solidFill>
              </a:rPr>
              <a:t> &lt;/ul&gt;</a:t>
            </a:r>
          </a:p>
          <a:p>
            <a:r>
              <a:rPr lang="it-IT" dirty="0">
                <a:solidFill>
                  <a:srgbClr val="FBEEDC"/>
                </a:solidFill>
              </a:rPr>
              <a:t>&lt;/div&gt;</a:t>
            </a:r>
            <a:endParaRPr lang="en-US" dirty="0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3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What is jQuery?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jQuery Fundamentals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Selectors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DOM Manipulation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DOM Altering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DOM Elements</a:t>
            </a:r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Events</a:t>
            </a:r>
            <a:endParaRPr lang="en-US" sz="2600" dirty="0"/>
          </a:p>
          <a:p>
            <a:pPr>
              <a:lnSpc>
                <a:spcPct val="100000"/>
              </a:lnSpc>
            </a:pPr>
            <a:r>
              <a:rPr lang="en-US" sz="2800" dirty="0" smtClean="0"/>
              <a:t>AJAX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jQuery AJAX Methods</a:t>
            </a:r>
            <a:endParaRPr lang="en-US" sz="2600" dirty="0"/>
          </a:p>
          <a:p>
            <a:pPr lvl="1">
              <a:lnSpc>
                <a:spcPct val="100000"/>
              </a:lnSpc>
            </a:pPr>
            <a:r>
              <a:rPr lang="en-US" sz="2600" dirty="0" smtClean="0"/>
              <a:t>Executing AJAX Requests</a:t>
            </a: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14226">
            <a:off x="3973853" y="2055586"/>
            <a:ext cx="4422993" cy="1295400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9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DOM Traversal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484" y="1594060"/>
            <a:ext cx="4929928" cy="29579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7260" y="2680294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1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284" y="4818200"/>
            <a:ext cx="9654328" cy="820600"/>
          </a:xfrm>
        </p:spPr>
        <p:txBody>
          <a:bodyPr/>
          <a:lstStyle/>
          <a:p>
            <a:r>
              <a:rPr lang="en-US" dirty="0" smtClean="0"/>
              <a:t>Altering the DOM with jQuery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284" y="5681766"/>
            <a:ext cx="9654328" cy="719034"/>
          </a:xfrm>
        </p:spPr>
        <p:txBody>
          <a:bodyPr/>
          <a:lstStyle/>
          <a:p>
            <a:r>
              <a:rPr lang="en-US" dirty="0" smtClean="0"/>
              <a:t>Adding and Removing DOM Elements</a:t>
            </a:r>
            <a:endParaRPr lang="en-US" dirty="0"/>
          </a:p>
        </p:txBody>
      </p:sp>
      <p:pic>
        <p:nvPicPr>
          <p:cNvPr id="4098" name="Picture 2" descr="http://hort.ifas.ufl.edu/woody/images/largecutl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447800"/>
            <a:ext cx="3739376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najadavidgroup.com/images/re_afforestation/re_afforesta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836" y="1447800"/>
            <a:ext cx="2689576" cy="2809876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8186" y="241905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22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Adding elements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can</a:t>
            </a:r>
            <a:r>
              <a:rPr lang="bg-BG" sz="3200" dirty="0" smtClean="0">
                <a:latin typeface="+mj-lt"/>
                <a:cs typeface="Helvetica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be </a:t>
            </a:r>
            <a:r>
              <a:rPr lang="en-US" sz="3200" dirty="0">
                <a:latin typeface="+mj-lt"/>
                <a:cs typeface="Helvetica" charset="0"/>
                <a:sym typeface="Helvetica" charset="0"/>
              </a:rPr>
              <a:t>done on the fly</a:t>
            </a:r>
          </a:p>
          <a:p>
            <a:pPr lvl="1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jQuery.appendTo()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Consolas" panose="020B0609020204030204" pitchFamily="49" charset="0"/>
                <a:sym typeface="Helvetica" charset="0"/>
              </a:rPr>
              <a:t>/</a:t>
            </a:r>
            <a:r>
              <a:rPr lang="bg-BG" sz="3200" dirty="0" smtClean="0"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prependTo()</a:t>
            </a:r>
          </a:p>
          <a:p>
            <a:pPr lvl="1">
              <a:lnSpc>
                <a:spcPct val="10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jQuery.append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()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+mj-lt"/>
                <a:cs typeface="Consolas" panose="020B0609020204030204" pitchFamily="49" charset="0"/>
                <a:sym typeface="Helvetica" charset="0"/>
              </a:rPr>
              <a:t>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jQuery.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prepend()</a:t>
            </a:r>
            <a:endParaRPr lang="en-US" b="1" dirty="0" smtClean="0">
              <a:solidFill>
                <a:schemeClr val="tx2">
                  <a:lumMod val="75000"/>
                </a:schemeClr>
              </a:solidFill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Elements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48339" y="1021530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760412" y="5326375"/>
            <a:ext cx="1072903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$('#wrapper div').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append</a:t>
            </a:r>
            <a:r>
              <a:rPr lang="en-US" sz="2200" noProof="1" smtClean="0">
                <a:solidFill>
                  <a:srgbClr val="FBEEDC"/>
                </a:solidFill>
              </a:rPr>
              <a:t>('&lt;p&gt;Test&lt;/p&gt;');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760412" y="3199831"/>
            <a:ext cx="10729032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&lt;h2&gt;SoftUni Greetings&lt;/h2&gt;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&lt;div id="wrapper"&gt;</a:t>
            </a:r>
          </a:p>
          <a:p>
            <a:r>
              <a:rPr lang="en-US" sz="2200" noProof="1">
                <a:solidFill>
                  <a:srgbClr val="FBEEDC"/>
                </a:solidFill>
              </a:rPr>
              <a:t> </a:t>
            </a:r>
            <a:r>
              <a:rPr lang="en-US" sz="2200" noProof="1" smtClean="0">
                <a:solidFill>
                  <a:srgbClr val="FBEEDC"/>
                </a:solidFill>
              </a:rPr>
              <a:t> &lt;div&gt;Hello, student&lt;/div&gt;</a:t>
            </a:r>
            <a:endParaRPr lang="en-US" sz="2200" noProof="1">
              <a:solidFill>
                <a:srgbClr val="FBEEDC"/>
              </a:solidFill>
            </a:endParaRPr>
          </a:p>
          <a:p>
            <a:r>
              <a:rPr lang="en-US" sz="2200" noProof="1">
                <a:solidFill>
                  <a:srgbClr val="FBEEDC"/>
                </a:solidFill>
              </a:rPr>
              <a:t>  &lt;</a:t>
            </a:r>
            <a:r>
              <a:rPr lang="en-US" sz="2200" noProof="1" smtClean="0">
                <a:solidFill>
                  <a:srgbClr val="FBEEDC"/>
                </a:solidFill>
              </a:rPr>
              <a:t>div&gt;Goodbye, </a:t>
            </a:r>
            <a:r>
              <a:rPr lang="en-US" sz="2200" noProof="1">
                <a:solidFill>
                  <a:srgbClr val="FBEEDC"/>
                </a:solidFill>
              </a:rPr>
              <a:t>student&lt;/div</a:t>
            </a:r>
            <a:r>
              <a:rPr lang="en-US" sz="2200" noProof="1" smtClean="0">
                <a:solidFill>
                  <a:srgbClr val="FBEEDC"/>
                </a:solidFill>
              </a:rPr>
              <a:t>&gt;</a:t>
            </a:r>
          </a:p>
          <a:p>
            <a:r>
              <a:rPr lang="en-US" sz="2200" noProof="1" smtClean="0">
                <a:solidFill>
                  <a:srgbClr val="FBEEDC"/>
                </a:solidFill>
              </a:rPr>
              <a:t>&lt;/div&gt;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5713412" y="3463518"/>
            <a:ext cx="5410200" cy="1565682"/>
          </a:xfrm>
          <a:prstGeom prst="wedgeRoundRectCallout">
            <a:avLst>
              <a:gd name="adj1" fmla="val -73684"/>
              <a:gd name="adj2" fmla="val 71080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&lt;h2&gt;SoftUni Greetings&lt;/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id="wrapper"&gt;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&lt;div&gt;Hello,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&lt;p&gt;Test&lt;/p&gt;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&lt;div&gt;Goodbye,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</a:t>
            </a:r>
            <a:r>
              <a:rPr lang="en-US" sz="18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&lt;p&gt;Test&lt;/p&gt;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div&gt;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760412" y="6075248"/>
            <a:ext cx="10729032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noProof="1" smtClean="0">
                <a:solidFill>
                  <a:srgbClr val="FBEEDC"/>
                </a:solidFill>
              </a:rPr>
              <a:t>$('&lt;div&gt;First&lt;/div&gt;</a:t>
            </a:r>
            <a:r>
              <a:rPr lang="en-US" sz="2200" noProof="1">
                <a:solidFill>
                  <a:srgbClr val="FBEEDC"/>
                </a:solidFill>
              </a:rPr>
              <a:t>'</a:t>
            </a:r>
            <a:r>
              <a:rPr lang="en-US" sz="2200" noProof="1" smtClean="0">
                <a:solidFill>
                  <a:srgbClr val="FBEEDC"/>
                </a:solidFill>
              </a:rPr>
              <a:t>).</a:t>
            </a:r>
            <a:r>
              <a:rPr lang="en-US" sz="2200" noProof="1" smtClean="0">
                <a:solidFill>
                  <a:schemeClr val="tx2">
                    <a:lumMod val="75000"/>
                  </a:schemeClr>
                </a:solidFill>
              </a:rPr>
              <a:t>prependTo</a:t>
            </a:r>
            <a:r>
              <a:rPr lang="en-US" sz="2200" noProof="1" smtClean="0">
                <a:solidFill>
                  <a:srgbClr val="FBEEDC"/>
                </a:solidFill>
              </a:rPr>
              <a:t>('body');</a:t>
            </a:r>
            <a:endParaRPr lang="en-US" sz="2200" noProof="1">
              <a:solidFill>
                <a:srgbClr val="FBEEDC"/>
              </a:solidFill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7773229" y="4885574"/>
            <a:ext cx="3883783" cy="1743826"/>
          </a:xfrm>
          <a:prstGeom prst="wedgeRoundRectCallout">
            <a:avLst>
              <a:gd name="adj1" fmla="val -67893"/>
              <a:gd name="adj2" fmla="val 29353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8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&lt;div&gt;First&lt;/div&gt;</a:t>
            </a:r>
          </a:p>
          <a:p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h2&gt;SoftUni Greetings&lt;/h2&gt;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 id="wrapper"&gt;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&lt;div&gt;Hello,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studentdiv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&lt;div&gt;Goodbye, </a:t>
            </a:r>
            <a:r>
              <a:rPr lang="en-US" sz="18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student&lt;div</a:t>
            </a:r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r>
              <a:rPr lang="en-US" sz="1800" b="1" noProof="1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245276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23</a:t>
            </a:fld>
            <a:endParaRPr lang="en-US" sz="11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Creating new elements is also </a:t>
            </a:r>
            <a:r>
              <a:rPr lang="en-US" sz="3200" dirty="0" smtClean="0">
                <a:latin typeface="+mj-lt"/>
                <a:cs typeface="Helvetica" charset="0"/>
                <a:sym typeface="Helvetica" charset="0"/>
              </a:rPr>
              <a:t>easy</a:t>
            </a:r>
          </a:p>
          <a:p>
            <a:pPr lvl="1"/>
            <a:r>
              <a:rPr lang="en-US" sz="3000" dirty="0" smtClean="0">
                <a:latin typeface="+mj-lt"/>
                <a:cs typeface="Helvetica" charset="0"/>
                <a:sym typeface="Helvetica" charset="0"/>
              </a:rPr>
              <a:t>with the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jQuery</a:t>
            </a:r>
            <a:r>
              <a:rPr lang="en-US" sz="3000" dirty="0">
                <a:cs typeface="Helvetica" charset="0"/>
                <a:sym typeface="Helvetica" charset="0"/>
              </a:rPr>
              <a:t> </a:t>
            </a:r>
            <a:r>
              <a:rPr lang="en-US" sz="3000" dirty="0" smtClean="0">
                <a:cs typeface="Helvetica" charset="0"/>
                <a:sym typeface="Helvetica" charset="0"/>
              </a:rPr>
              <a:t>HTML parser</a:t>
            </a:r>
            <a:endParaRPr lang="en-US" sz="3000" b="1" dirty="0" smtClean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  <a:sym typeface="Helvetica" charset="0"/>
            </a:endParaRPr>
          </a:p>
          <a:p>
            <a:pPr lvl="1"/>
            <a:endParaRPr lang="en-US" sz="3000" dirty="0" smtClean="0">
              <a:latin typeface="+mj-lt"/>
              <a:cs typeface="Helvetica" charset="0"/>
              <a:sym typeface="Helvetica" charset="0"/>
            </a:endParaRPr>
          </a:p>
          <a:p>
            <a:pPr lvl="1"/>
            <a:endParaRPr lang="en-US" sz="3000" dirty="0">
              <a:latin typeface="+mj-lt"/>
              <a:cs typeface="Helvetica" charset="0"/>
              <a:sym typeface="Helvetica" charset="0"/>
            </a:endParaRPr>
          </a:p>
          <a:p>
            <a:pPr lvl="1"/>
            <a:endParaRPr lang="en-US" sz="3000" dirty="0" smtClean="0">
              <a:latin typeface="+mj-lt"/>
              <a:cs typeface="Helvetica" charset="0"/>
              <a:sym typeface="Helvetica" charset="0"/>
            </a:endParaRPr>
          </a:p>
          <a:p>
            <a:pPr lvl="1"/>
            <a:r>
              <a:rPr lang="en-US" sz="3000" dirty="0" smtClean="0">
                <a:latin typeface="+mj-lt"/>
                <a:cs typeface="Helvetica" charset="0"/>
                <a:sym typeface="Helvetica" charset="0"/>
              </a:rPr>
              <a:t>with </a:t>
            </a:r>
            <a:r>
              <a:rPr lang="en-US" sz="30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  <a:sym typeface="Helvetica" charset="0"/>
              </a:rPr>
              <a:t>document.createElement</a:t>
            </a:r>
          </a:p>
          <a:p>
            <a:pPr lvl="2"/>
            <a:r>
              <a:rPr lang="en-US" sz="2800" dirty="0" smtClean="0">
                <a:latin typeface="+mj-lt"/>
                <a:cs typeface="Helvetica" charset="0"/>
                <a:sym typeface="Helvetica" charset="0"/>
              </a:rPr>
              <a:t>A little bit faster</a:t>
            </a:r>
            <a:endParaRPr lang="en-US" sz="2800" dirty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Elements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37458" y="1050049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/>
          <p:cNvSpPr txBox="1">
            <a:spLocks/>
          </p:cNvSpPr>
          <p:nvPr/>
        </p:nvSpPr>
        <p:spPr>
          <a:xfrm>
            <a:off x="1519236" y="2750144"/>
            <a:ext cx="91471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divElement = $('&lt;div&gt;');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anotherDiv = $('&lt;div /&gt;');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paragraph = $('&lt;p&gt;Some text&lt;/p&gt;');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519236" y="5710535"/>
            <a:ext cx="91471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rgbClr val="FBEEDC"/>
                </a:solidFill>
              </a:rPr>
              <a:t>var divElement = $(document.createElement('div'));</a:t>
            </a:r>
          </a:p>
        </p:txBody>
      </p:sp>
    </p:spTree>
    <p:extLst>
      <p:ext uri="{BB962C8B-B14F-4D97-AF65-F5344CB8AC3E}">
        <p14:creationId xmlns:p14="http://schemas.microsoft.com/office/powerpoint/2010/main" val="181636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24</a:t>
            </a:fld>
            <a:endParaRPr lang="en-US" sz="1100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latin typeface="+mj-lt"/>
                <a:cs typeface="Helvetica" charset="0"/>
                <a:sym typeface="Helvetica" charset="0"/>
              </a:rPr>
              <a:t>You can also remove elements from the DOM</a:t>
            </a:r>
          </a:p>
          <a:p>
            <a:pPr lvl="1" eaLnBrk="1" hangingPunct="1">
              <a:lnSpc>
                <a:spcPct val="100000"/>
              </a:lnSpc>
            </a:pPr>
            <a:r>
              <a:rPr lang="en-US" dirty="0" smtClean="0">
                <a:latin typeface="+mj-lt"/>
                <a:cs typeface="Helvetica" charset="0"/>
                <a:sym typeface="Helvetica" charset="0"/>
              </a:rPr>
              <a:t>Just as easy</a:t>
            </a:r>
            <a:endParaRPr lang="en-US" dirty="0">
              <a:latin typeface="+mj-lt"/>
              <a:cs typeface="Helvetica" charset="0"/>
              <a:sym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Removing Elements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85836" y="2819400"/>
            <a:ext cx="10213976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600" dirty="0" smtClean="0">
                <a:solidFill>
                  <a:srgbClr val="FBEEDC"/>
                </a:solidFill>
              </a:rPr>
              <a:t>&lt;</a:t>
            </a:r>
            <a:r>
              <a:rPr lang="en-US" sz="2600" dirty="0">
                <a:solidFill>
                  <a:srgbClr val="FBEEDC"/>
                </a:solidFill>
              </a:rPr>
              <a:t>div&gt;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  &lt;p&gt;Red&lt;/p&gt; 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  &lt;p&gt;Green&lt;/p&gt;</a:t>
            </a:r>
          </a:p>
          <a:p>
            <a:pPr eaLnBrk="1" hangingPunct="1"/>
            <a:r>
              <a:rPr lang="en-US" sz="2600" dirty="0">
                <a:solidFill>
                  <a:srgbClr val="FBEEDC"/>
                </a:solidFill>
              </a:rPr>
              <a:t>&lt;/div&gt;</a:t>
            </a:r>
          </a:p>
          <a:p>
            <a:pPr>
              <a:spcBef>
                <a:spcPts val="1200"/>
              </a:spcBef>
            </a:pPr>
            <a:r>
              <a:rPr lang="en-US" sz="2600" dirty="0" smtClean="0">
                <a:solidFill>
                  <a:srgbClr val="FBEEDC"/>
                </a:solidFill>
              </a:rPr>
              <a:t>&lt;script&gt;</a:t>
            </a:r>
          </a:p>
          <a:p>
            <a:r>
              <a:rPr lang="en-US" sz="2600" dirty="0" smtClean="0">
                <a:solidFill>
                  <a:srgbClr val="FBEEDC"/>
                </a:solidFill>
              </a:rPr>
              <a:t>  $(</a:t>
            </a:r>
            <a:r>
              <a:rPr lang="en-US" sz="2600" dirty="0">
                <a:solidFill>
                  <a:srgbClr val="FBEEDC"/>
                </a:solidFill>
              </a:rPr>
              <a:t>'p').remove</a:t>
            </a:r>
            <a:r>
              <a:rPr lang="en-US" sz="2600" dirty="0" smtClean="0">
                <a:solidFill>
                  <a:srgbClr val="FBEEDC"/>
                </a:solidFill>
              </a:rPr>
              <a:t>();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600" dirty="0" smtClean="0">
                <a:solidFill>
                  <a:schemeClr val="tx2">
                    <a:lumMod val="75000"/>
                  </a:schemeClr>
                </a:solidFill>
              </a:rPr>
              <a:t>Remove all paragraphs</a:t>
            </a:r>
          </a:p>
          <a:p>
            <a:r>
              <a:rPr lang="en-US" sz="2600" dirty="0" smtClean="0">
                <a:solidFill>
                  <a:srgbClr val="FBEEDC"/>
                </a:solidFill>
              </a:rPr>
              <a:t>&lt;/script&gt;</a:t>
            </a:r>
            <a:endParaRPr lang="en-US" sz="2600" dirty="0">
              <a:solidFill>
                <a:srgbClr val="FBEEDC"/>
              </a:solidFill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0518">
            <a:off x="10237458" y="1050049"/>
            <a:ext cx="1264968" cy="159522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1">
                <a:lumMod val="5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41812" y="3306304"/>
            <a:ext cx="3505200" cy="1418096"/>
          </a:xfrm>
          <a:prstGeom prst="wedgeRoundRectCallout">
            <a:avLst>
              <a:gd name="adj1" fmla="val -71393"/>
              <a:gd name="adj2" fmla="val 65938"/>
              <a:gd name="adj3" fmla="val 16667"/>
            </a:avLst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600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&lt;!–- Result: --&gt;</a:t>
            </a:r>
          </a:p>
          <a:p>
            <a:r>
              <a:rPr lang="en-US" sz="26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&lt;div&gt;</a:t>
            </a:r>
          </a:p>
          <a:p>
            <a:r>
              <a:rPr lang="en-US" sz="2600" b="1" noProof="1" smtClean="0">
                <a:solidFill>
                  <a:srgbClr val="FBEE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&lt;/div&gt;</a:t>
            </a:r>
            <a:endParaRPr lang="en-US" sz="2600" b="1" noProof="1">
              <a:solidFill>
                <a:srgbClr val="FBEED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5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Altering the DOM with jQuery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1026" name="Picture 2" descr="http://t2.gstatic.com/images?q=tbn:ANd9GcQMzcz-q5-u_u9t-_R40jmeSBWlmVPgy17W2c32-9QnGyeWCfz5&amp;t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0906">
            <a:off x="8164968" y="2167461"/>
            <a:ext cx="2779718" cy="1925213"/>
          </a:xfrm>
          <a:prstGeom prst="roundRect">
            <a:avLst>
              <a:gd name="adj" fmla="val 84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phostingdiscount.com/wp-content/uploads/2010/05/choo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4744">
            <a:off x="1315492" y="2130591"/>
            <a:ext cx="3013626" cy="2007076"/>
          </a:xfrm>
          <a:prstGeom prst="roundRect">
            <a:avLst>
              <a:gd name="adj" fmla="val 75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56543">
            <a:off x="4626247" y="1058824"/>
            <a:ext cx="3347065" cy="167096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71175" y="3227100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2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5275400"/>
            <a:ext cx="9700472" cy="820600"/>
          </a:xfrm>
        </p:spPr>
        <p:txBody>
          <a:bodyPr/>
          <a:lstStyle/>
          <a:p>
            <a:r>
              <a:rPr lang="en-US" dirty="0" smtClean="0"/>
              <a:t>jQuery Extended DOM Elements</a:t>
            </a:r>
            <a:endParaRPr lang="en-US" dirty="0"/>
          </a:p>
        </p:txBody>
      </p:sp>
      <p:pic>
        <p:nvPicPr>
          <p:cNvPr id="1026" name="Picture 2" descr="http://i.ytimg.com/vi/zbCbwP6ibR4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84" y="1796823"/>
            <a:ext cx="5234728" cy="294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0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dirty="0" smtClean="0"/>
              <a:t>Selected elements with jQuery are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not</a:t>
            </a:r>
            <a:r>
              <a:rPr lang="en-US" dirty="0" smtClean="0"/>
              <a:t> pure DOM elements</a:t>
            </a:r>
          </a:p>
          <a:p>
            <a:pPr lvl="1"/>
            <a:r>
              <a:rPr lang="en-US" dirty="0"/>
              <a:t>jQuery elements extend regular DOM elements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They have additional properties and methods</a:t>
            </a:r>
          </a:p>
          <a:p>
            <a:pPr lvl="2">
              <a:lnSpc>
                <a:spcPct val="100000"/>
              </a:lnSpc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addClass()</a:t>
            </a:r>
            <a:r>
              <a:rPr lang="en-US" dirty="0" smtClean="0"/>
              <a:t>,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removeClass()</a:t>
            </a:r>
            <a:r>
              <a:rPr lang="en-US" dirty="0" smtClean="0"/>
              <a:t>, </a:t>
            </a: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toogleClass()</a:t>
            </a:r>
          </a:p>
          <a:p>
            <a:pPr lvl="2">
              <a:lnSpc>
                <a:spcPct val="100000"/>
              </a:lnSpc>
            </a:pPr>
            <a:r>
              <a:rPr lang="en-US" sz="26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on(event, callback)</a:t>
            </a:r>
            <a:r>
              <a:rPr lang="en-US" dirty="0"/>
              <a:t> </a:t>
            </a:r>
            <a:r>
              <a:rPr lang="en-US" dirty="0" smtClean="0"/>
              <a:t>for attaching events</a:t>
            </a:r>
          </a:p>
          <a:p>
            <a:pPr lvl="2">
              <a:lnSpc>
                <a:spcPct val="100000"/>
              </a:lnSpc>
            </a:pP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animate()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fade()</a:t>
            </a:r>
            <a:r>
              <a:rPr lang="en-US" dirty="0" smtClean="0"/>
              <a:t>, etc…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Objects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833436" y="5181600"/>
            <a:ext cx="10518776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Parsing a regular DOM element to jQuery element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content = document.createElement('div');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// DOM element</a:t>
            </a:r>
          </a:p>
          <a:p>
            <a:r>
              <a:rPr lang="en-US" sz="2400" noProof="1" smtClean="0">
                <a:solidFill>
                  <a:srgbClr val="FBEEDC"/>
                </a:solidFill>
              </a:rPr>
              <a:t>var $content = $(content);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jQuery extended DOM element</a:t>
            </a:r>
            <a:endParaRPr lang="en-US" sz="2400" noProof="1">
              <a:solidFill>
                <a:srgbClr val="FBEEDC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Methods for altering the elements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jQuery.css('color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#f3f')</a:t>
            </a:r>
          </a:p>
          <a:p>
            <a:pPr lvl="1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jQuery.html()</a:t>
            </a:r>
            <a:r>
              <a:rPr lang="en-US" dirty="0"/>
              <a:t> </a:t>
            </a:r>
            <a:r>
              <a:rPr lang="en-US" dirty="0" smtClean="0"/>
              <a:t>– returns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1"/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jQuery.html(content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 smtClean="0"/>
              <a:t> – sets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</a:p>
          <a:p>
            <a:pPr lvl="1"/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jQuery.text(content)</a:t>
            </a:r>
            <a:r>
              <a:rPr lang="en-US" dirty="0" smtClean="0"/>
              <a:t> – gets / sets the </a:t>
            </a:r>
            <a:r>
              <a:rPr lang="en-US" b="1" noProof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innerHTML</a:t>
            </a:r>
            <a:r>
              <a:rPr lang="en-US" dirty="0" smtClean="0"/>
              <a:t> as text</a:t>
            </a:r>
          </a:p>
          <a:p>
            <a:pPr lvl="2"/>
            <a:r>
              <a:rPr lang="en-US" dirty="0" smtClean="0"/>
              <a:t>Performs HTML escaping of the passed content</a:t>
            </a:r>
          </a:p>
          <a:p>
            <a:pPr lvl="1"/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jQuery.val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(content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dirty="0"/>
              <a:t> – sets </a:t>
            </a:r>
            <a:r>
              <a:rPr lang="en-US" dirty="0" smtClean="0"/>
              <a:t>the value of input field</a:t>
            </a:r>
            <a:endParaRPr lang="en-US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jQuery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6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0412" y="4876800"/>
            <a:ext cx="10721128" cy="857771"/>
          </a:xfrm>
        </p:spPr>
        <p:txBody>
          <a:bodyPr/>
          <a:lstStyle/>
          <a:p>
            <a:r>
              <a:rPr lang="en-US" dirty="0" smtClean="0"/>
              <a:t>Changing the Elements Content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>
          <a:xfrm>
            <a:off x="760412" y="5788744"/>
            <a:ext cx="10721128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5122" name="Picture 2" descr="http://www.kirupa.com/html5/images/DOM_elements_tree_1_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26" y="1219200"/>
            <a:ext cx="4686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9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446212" y="4773304"/>
            <a:ext cx="8938472" cy="820600"/>
          </a:xfrm>
        </p:spPr>
        <p:txBody>
          <a:bodyPr/>
          <a:lstStyle/>
          <a:p>
            <a:r>
              <a:rPr lang="en-US" dirty="0" smtClean="0"/>
              <a:t>What is jQuery?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body" idx="1"/>
          </p:nvPr>
        </p:nvSpPr>
        <p:spPr>
          <a:xfrm>
            <a:off x="554884" y="5666096"/>
            <a:ext cx="10721128" cy="7620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The </a:t>
            </a:r>
            <a:r>
              <a:rPr lang="en-US" dirty="0" smtClean="0"/>
              <a:t>World’s Most Popular JavaScript Library</a:t>
            </a:r>
            <a:endParaRPr lang="en-US" dirty="0"/>
          </a:p>
        </p:txBody>
      </p:sp>
      <p:pic>
        <p:nvPicPr>
          <p:cNvPr id="5" name="Picture 2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284" y="1448796"/>
            <a:ext cx="5082328" cy="2955362"/>
          </a:xfrm>
          <a:prstGeom prst="rect">
            <a:avLst/>
          </a:prstGeom>
          <a:noFill/>
          <a:ln>
            <a:solidFill>
              <a:srgbClr val="00B0F0">
                <a:alpha val="5000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6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6212" y="4724400"/>
            <a:ext cx="8938472" cy="820600"/>
          </a:xfrm>
        </p:spPr>
        <p:txBody>
          <a:bodyPr/>
          <a:lstStyle/>
          <a:p>
            <a:r>
              <a:rPr lang="en-US" dirty="0" smtClean="0"/>
              <a:t>jQuery Events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6212" y="5602568"/>
            <a:ext cx="8938472" cy="719034"/>
          </a:xfrm>
        </p:spPr>
        <p:txBody>
          <a:bodyPr/>
          <a:lstStyle/>
          <a:p>
            <a:r>
              <a:rPr lang="en-US" dirty="0" smtClean="0"/>
              <a:t>Cross-Browser Events Handling</a:t>
            </a:r>
            <a:endParaRPr lang="en-US" dirty="0"/>
          </a:p>
        </p:txBody>
      </p:sp>
      <p:pic>
        <p:nvPicPr>
          <p:cNvPr id="3074" name="Picture 2" descr="http://i.imgur.com/Wr1KLcD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20" y="1524000"/>
            <a:ext cx="6128456" cy="286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4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 smtClean="0"/>
              <a:pPr algn="r">
                <a:defRPr/>
              </a:pPr>
              <a:t>31</a:t>
            </a:fld>
            <a:endParaRPr lang="en-US" sz="11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ea typeface="Lucida Grande" charset="0"/>
                <a:cs typeface="Lucida Grande" charset="0"/>
                <a:sym typeface="Lucida Grande" charset="0"/>
              </a:rPr>
              <a:t>jQuery has a convenient way for attaching and detaching events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Works cross-browser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Using methods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Lucida Grande" charset="0"/>
                <a:cs typeface="Consolas" panose="020B0609020204030204" pitchFamily="49" charset="0"/>
                <a:sym typeface="Lucida Grande" charset="0"/>
              </a:rPr>
              <a:t>on()</a:t>
            </a:r>
            <a:r>
              <a:rPr lang="en-US" b="1" dirty="0">
                <a:ea typeface="Lucida Grande" charset="0"/>
                <a:cs typeface="Lucida Grande" charset="0"/>
                <a:sym typeface="Lucida Grande" charset="0"/>
              </a:rPr>
              <a:t> </a:t>
            </a: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ea typeface="Lucida Grande" charset="0"/>
                <a:cs typeface="Consolas" panose="020B0609020204030204" pitchFamily="49" charset="0"/>
                <a:sym typeface="Lucida Grande" charset="0"/>
              </a:rPr>
              <a:t>off()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jQuery Events</a:t>
            </a:r>
            <a:endParaRPr lang="en-US" dirty="0"/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62036" y="3657600"/>
            <a:ext cx="100615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function onButtonClick</a:t>
            </a:r>
            <a:r>
              <a:rPr lang="en-US" sz="2400" noProof="1" smtClean="0">
                <a:solidFill>
                  <a:srgbClr val="FBEEDC"/>
                </a:solidFill>
              </a:rPr>
              <a:t>() {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rgbClr val="FBEEDC"/>
                </a:solidFill>
              </a:rPr>
              <a:t>$('.selected').removeClass('selected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$(this).</a:t>
            </a:r>
            <a:r>
              <a:rPr lang="en-US" sz="2400" noProof="1" smtClean="0">
                <a:solidFill>
                  <a:srgbClr val="FBEEDC"/>
                </a:solidFill>
              </a:rPr>
              <a:t>addClass('selected'); </a:t>
            </a:r>
          </a:p>
          <a:p>
            <a:pPr eaLnBrk="1" hangingPunct="1"/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 // "this" is the event source (the hyperlink clicked)</a:t>
            </a:r>
            <a:endParaRPr lang="en-US" sz="2400" noProof="1">
              <a:solidFill>
                <a:schemeClr val="tx2">
                  <a:lumMod val="75000"/>
                </a:schemeClr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r>
              <a:rPr lang="en-US" sz="2400" noProof="1" smtClean="0">
                <a:solidFill>
                  <a:srgbClr val="FBEEDC"/>
                </a:solidFill>
              </a:rPr>
              <a:t>$('a.button').on('click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>
                <a:solidFill>
                  <a:srgbClr val="FBEEDC"/>
                </a:solidFill>
              </a:rPr>
              <a:t>onButtonClick);</a:t>
            </a:r>
          </a:p>
        </p:txBody>
      </p:sp>
    </p:spTree>
    <p:extLst>
      <p:ext uri="{BB962C8B-B14F-4D97-AF65-F5344CB8AC3E}">
        <p14:creationId xmlns:p14="http://schemas.microsoft.com/office/powerpoint/2010/main" val="14154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r">
              <a:defRPr/>
            </a:pPr>
            <a:fld id="{58452FF4-89E3-4D1B-9927-2DBDC00E58D7}" type="slidenum">
              <a:rPr lang="en-US" sz="1100"/>
              <a:pPr algn="r">
                <a:defRPr/>
              </a:pPr>
              <a:t>32</a:t>
            </a:fld>
            <a:endParaRPr lang="en-US" sz="11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Handling events on multiple elements</a:t>
            </a:r>
            <a:endParaRPr lang="en-US" dirty="0">
              <a:ea typeface="Lucida Grande" charset="0"/>
              <a:cs typeface="Lucida Grande" charset="0"/>
              <a:sym typeface="Lucida Grande" charset="0"/>
            </a:endParaRPr>
          </a:p>
          <a:p>
            <a:pPr lvl="1"/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Add </a:t>
            </a:r>
            <a:r>
              <a:rPr lang="en-US" dirty="0" smtClean="0">
                <a:ea typeface="Lucida Grande" charset="0"/>
                <a:cs typeface="Lucida Grande" charset="0"/>
                <a:sym typeface="Lucida Grande" charset="0"/>
              </a:rPr>
              <a:t>a handler </a:t>
            </a:r>
            <a:r>
              <a:rPr lang="en-US" dirty="0">
                <a:ea typeface="Lucida Grande" charset="0"/>
                <a:cs typeface="Lucida Grande" charset="0"/>
                <a:sym typeface="Lucida Grande" charset="0"/>
              </a:rPr>
              <a:t>on the parent element</a:t>
            </a:r>
          </a:p>
          <a:p>
            <a:pPr lvl="1"/>
            <a:r>
              <a:rPr lang="en-US" dirty="0">
                <a:ea typeface="Lucida Grande" charset="0"/>
                <a:cs typeface="Consolas" panose="020B0609020204030204" pitchFamily="49" charset="0"/>
                <a:sym typeface="Lucida Grande" charset="0"/>
              </a:rPr>
              <a:t>A bit different </a:t>
            </a:r>
            <a:r>
              <a:rPr lang="en-US" dirty="0" smtClean="0">
                <a:ea typeface="Lucida Grande" charset="0"/>
                <a:cs typeface="Consolas" panose="020B0609020204030204" pitchFamily="49" charset="0"/>
                <a:sym typeface="Lucida Grande" charset="0"/>
              </a:rPr>
              <a:t>syntax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anose="020B0609020204030204" pitchFamily="49" charset="0"/>
              <a:ea typeface="Lucida Grande" charset="0"/>
              <a:cs typeface="Consolas" panose="020B0609020204030204" pitchFamily="49" charset="0"/>
              <a:sym typeface="Lucida Grande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</a:t>
            </a:r>
            <a:r>
              <a:rPr lang="en-US" dirty="0" smtClean="0"/>
              <a:t>Events (2)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595436" y="3657600"/>
            <a:ext cx="899477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0" fontAlgn="base" hangingPunct="0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function onListItemClick(){</a:t>
            </a: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</a:t>
            </a:r>
            <a:r>
              <a:rPr lang="en-US" sz="2400" noProof="1" smtClean="0">
                <a:solidFill>
                  <a:srgbClr val="FBEEDC"/>
                </a:solidFill>
              </a:rPr>
              <a:t>$('.selected').removeClass('selected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  $(this).</a:t>
            </a:r>
            <a:r>
              <a:rPr lang="en-US" sz="2400" noProof="1" smtClean="0">
                <a:solidFill>
                  <a:srgbClr val="FBEEDC"/>
                </a:solidFill>
              </a:rPr>
              <a:t>addClass('selected');</a:t>
            </a:r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 eaLnBrk="1" hangingPunct="1"/>
            <a:endParaRPr lang="en-US" sz="2400" noProof="1">
              <a:solidFill>
                <a:srgbClr val="FBEEDC"/>
              </a:solidFill>
            </a:endParaRPr>
          </a:p>
          <a:p>
            <a:pPr eaLnBrk="1" hangingPunct="1"/>
            <a:r>
              <a:rPr lang="en-US" sz="2400" noProof="1" smtClean="0">
                <a:solidFill>
                  <a:srgbClr val="FBEEDC"/>
                </a:solidFill>
              </a:rPr>
              <a:t>$('ul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).on('click</a:t>
            </a:r>
            <a:r>
              <a:rPr lang="en-US" sz="2400" noProof="1">
                <a:solidFill>
                  <a:srgbClr val="FBEEDC"/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 smtClean="0">
                <a:solidFill>
                  <a:schemeClr val="tx2">
                    <a:lumMod val="75000"/>
                  </a:schemeClr>
                </a:solidFill>
              </a:rPr>
              <a:t>'li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'</a:t>
            </a:r>
            <a:r>
              <a:rPr lang="en-US" sz="2400" noProof="1" smtClean="0">
                <a:solidFill>
                  <a:srgbClr val="FBEEDC"/>
                </a:solidFill>
              </a:rPr>
              <a:t>, </a:t>
            </a:r>
            <a:r>
              <a:rPr lang="en-US" sz="2400" noProof="1">
                <a:solidFill>
                  <a:srgbClr val="FBEEDC"/>
                </a:solidFill>
              </a:rPr>
              <a:t>onListItemClick);</a:t>
            </a:r>
          </a:p>
        </p:txBody>
      </p:sp>
    </p:spTree>
    <p:extLst>
      <p:ext uri="{BB962C8B-B14F-4D97-AF65-F5344CB8AC3E}">
        <p14:creationId xmlns:p14="http://schemas.microsoft.com/office/powerpoint/2010/main" val="273812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446212" y="4986776"/>
            <a:ext cx="8938472" cy="820600"/>
          </a:xfrm>
        </p:spPr>
        <p:txBody>
          <a:bodyPr/>
          <a:lstStyle/>
          <a:p>
            <a:r>
              <a:rPr lang="en-US" dirty="0" smtClean="0"/>
              <a:t>jQuery Event Handlers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body" idx="1"/>
          </p:nvPr>
        </p:nvSpPr>
        <p:spPr>
          <a:xfrm>
            <a:off x="1446212" y="5788744"/>
            <a:ext cx="8938472" cy="688256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3074" name="Picture 2" descr="http://img.ehowcdn.com/article-new/ehow/images/a08/c9/5c/remove-event-handler-tinymce-800x8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84" y="1219200"/>
            <a:ext cx="6301528" cy="3634126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21189028">
            <a:off x="3149908" y="2258704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14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 smtClean="0"/>
              <a:t>Chaining Function Calls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 smtClean="0"/>
              <a:t>Call After Call, After Call, 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446">
            <a:off x="4134273" y="1355825"/>
            <a:ext cx="3562350" cy="34956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388620">
            <a:off x="5250569" y="1783305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31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programming , the "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chaining</a:t>
            </a:r>
            <a:r>
              <a:rPr lang="en-US" dirty="0"/>
              <a:t>" </a:t>
            </a:r>
            <a:r>
              <a:rPr lang="en-US" dirty="0" smtClean="0"/>
              <a:t>paradigm is as follows:</a:t>
            </a:r>
          </a:p>
          <a:p>
            <a:pPr lvl="1"/>
            <a:r>
              <a:rPr lang="en-US" dirty="0" smtClean="0"/>
              <a:t>If a method should return result -&gt; OK, return it</a:t>
            </a:r>
          </a:p>
          <a:p>
            <a:pPr lvl="1"/>
            <a:r>
              <a:rPr lang="en-US" dirty="0" smtClean="0"/>
              <a:t>If a method should NOT return a result -&gt; return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r>
              <a:rPr lang="en-US" dirty="0"/>
              <a:t>jQuery </a:t>
            </a:r>
            <a:r>
              <a:rPr lang="en-US" dirty="0" smtClean="0"/>
              <a:t>implements the "chaining" paradigm, so methods can be chained one after another: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jQuery: Chaining Function Calls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062036" y="4495800"/>
            <a:ext cx="10061576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eaLnBrk="1" hangingPunct="1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eaLnBrk="0" hangingPunct="0">
              <a:spcBef>
                <a:spcPct val="20000"/>
              </a:spcBef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2pPr>
            <a:lvl3pPr marL="922338" indent="-273050" eaLnBrk="0" hangingPunct="0">
              <a:spcBef>
                <a:spcPct val="20000"/>
              </a:spcBef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3pPr>
            <a:lvl4pPr marL="1187450" indent="-228600" eaLnBrk="0" hangingPunct="0">
              <a:spcBef>
                <a:spcPct val="20000"/>
              </a:spcBef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4pPr>
            <a:lvl5pPr marL="1425575" indent="-228600" eaLnBrk="0" hangingPunct="0">
              <a:spcBef>
                <a:spcPct val="20000"/>
              </a:spcBef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>
                <a:solidFill>
                  <a:schemeClr val="tx1"/>
                </a:solidFill>
                <a:latin typeface="+mn-lt"/>
              </a:defRPr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>
                <a:solidFill>
                  <a:schemeClr val="tx1"/>
                </a:solidFill>
                <a:latin typeface="+mn-lt"/>
              </a:defRPr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noProof="1">
                <a:solidFill>
                  <a:srgbClr val="FBEEDC"/>
                </a:solidFill>
              </a:rPr>
              <a:t>$('&lt;button </a:t>
            </a:r>
            <a:r>
              <a:rPr lang="en-US" sz="2400" noProof="1" smtClean="0">
                <a:solidFill>
                  <a:srgbClr val="FBEEDC"/>
                </a:solidFill>
              </a:rPr>
              <a:t>/&gt;').remove()</a:t>
            </a:r>
            <a:endParaRPr lang="en-US" sz="2400" noProof="1">
              <a:solidFill>
                <a:srgbClr val="FBEEDC"/>
              </a:solidFill>
            </a:endParaRPr>
          </a:p>
          <a:p>
            <a:r>
              <a:rPr lang="en-US" sz="2400" noProof="1">
                <a:solidFill>
                  <a:srgbClr val="FBEEDC"/>
                </a:solidFill>
              </a:rPr>
              <a:t>  .addClass('btn-success')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.html('Click me for success')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.on('click', onSuccessButtonClick)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.appendTo(document.body);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6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2812" y="4803598"/>
            <a:ext cx="10263928" cy="820600"/>
          </a:xfrm>
        </p:spPr>
        <p:txBody>
          <a:bodyPr/>
          <a:lstStyle/>
          <a:p>
            <a:r>
              <a:rPr lang="en-US" dirty="0" smtClean="0"/>
              <a:t>jQuery Function Calls Chaining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2812" y="5605566"/>
            <a:ext cx="10263928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9446">
            <a:off x="4134273" y="1395156"/>
            <a:ext cx="3562350" cy="3495675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 rot="1388620">
            <a:off x="5250569" y="1783305"/>
            <a:ext cx="2482626" cy="86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Creating HTTP Requests with jQuery</a:t>
            </a:r>
            <a:endParaRPr lang="en-US" dirty="0"/>
          </a:p>
        </p:txBody>
      </p:sp>
      <p:sp>
        <p:nvSpPr>
          <p:cNvPr id="2" name="AutoShape 2" descr="data:image/jpeg;base64,/9j/4AAQSkZJRgABAQAAAQABAAD/2wCEAAkGBxAPEBUUEBQSEBAPFBYWFBQVEBAPEBYVFRQWGBUUFRQYHCggGBolHBQUITEhJSkrLi4uFx8zODMtNygtLisBCgoKDg0OGxAQGiwlHx4wLCwsLCwsLCwsLCwsLCwsLCwsLCwsKywsLCssLCw3LCwsLDcsLCw4LCw3NysrKysrK//AABEIAMgA8AMBIgACEQEDEQH/xAAbAAEAAgMBAQAAAAAAAAAAAAAAAQUCBAYDB//EAEcQAAEDAgMEBgYGBQsFAAAAAAEAAgMEEQUSIRMxQVEGImFxgZEUMlKhscEVIzNCktEHYnKi4RYkNERTc4STsvDxQ1SUwtL/xAAZAQEAAwEBAAAAAAAAAAAAAAAAAgMEAQX/xAAhEQEBAAMAAQUBAQEAAAAAAAAAAQIDERIEEyExQVEiFP/aAAwDAQACEQMRAD8A+4KVCF1t+gCAioHdIH1By4fGKgbjUPcY6Np7HgEy8dGC2hGYIOjhmH8+mfV33xi9PS9o2TTdw/bc5B7VXSejjeWCTbSt3xQNdUyjvbGCW+Nl5uxatk+wonAX9aoqGU4tzDWCRx7iArekpI4WhkTGRsG5rGhjR3AaL2QUJpcUk9aopKcezHSyTn8b5Gj91ZHA53G766q7mNpY2+6O/vV4pQUjujbXetPWO/xUjP8ARZYfyVh/ta3/AM+q/wDtXyIKNnRpjfVnrB/jJn/6iVBwKYG7a6rHYfRpG/vRX96vUQUBo8TYbsqqeYezLRuYf8yOUf6UGJV8d9tRtkA3OpqlspPbklbHbzKvlKCjj6VUmYMleaV7jYNqGOpsx5Nc8BrvAlXYPksJomvaWvAe12ha4BzT3g71SHovHFrRPkonezHZ1OTqdYHdXedcuU9qC+Rc99NVFL/T4xsx/WoA98NtNZYjd8X7zdDchX0EzZGhzHNexwu1zSHNIO4gjQhB6IoUoIUoiCFKhSgIiICIiAiIg162sjgjdJK4Rxxguc4mwACoYqCXETtKsOipCPq6Q3a549uq534Rbh965NhnM302tLHa02HlrnDeJKlwzNDuyNuV1ucjT91dEghjA0AAAACwAFgANwAWShEHMdPel7cJgZJszUSyvysiaSHua0ZpHiwOjWgnlu3LoqWpZLG2RhDmSNDmkbi1wuD5FfOqhtbiOKTT0YpXwYe19Gz0gSuY6R9jUOaGEXtZrDfkRwWhQRvjw2rwqsqWUUtJkEc+ctiME7rxdYkHIHZozc7ra6oPrF1N18mw6FlRh1R6HHFS1mFVAmbsZ3TURmjjDjsX3sI3Mu1zOBJvrqtXFjJVYTVYjLnifiUtOIm57OipmTNbG0OHF13OJ7RyQfYrqbr5tiFGcOxCZmHNLHT4ZNLkBc/PPG+zJLEm8mu/ee1e36O4cGDIJqeeOSukhvK41JfVPcWAymZhdc2PMaIPoMry1pIBcQCcotc2G4X4rVpMQD2ROkaYHzjSKQtEoNrlpAJBIG+y1ZMShqqGSane2WJ8UmV7TobNcD7wvlrKOkkZgL67LsH0c7XvlkLIswjhLAXEgNPr99uxB9QwvF5ZauqgfDs46TY7OUPziXatcXAi1mublGlzo4br63F1wP6Q6WCenpQ2ekaxrjJHBUS5KSrY2MDIX3GoDmuB152K6DoNXQ1OHwSQMfFE9nVY9znubqermPrAG9jyQX11IXx2srKRlfT1FNlhd9JPhnmkqyaiUASiVj4zo2EOAtmOnVsAvsKAueqsHkpXGbDwBcl0tISGwy33mPhFL2jqncRrcdChQaeFYlHVRCSInKbggjK9rgbOY9p1a4HQgrcXO18fodYydlhDWObDUN4bQ6QTDk6/1Z55meyuiQSihEEqERBKKEQSihEEooRBRdETeOdx9Z1XU359WVzG/utaPBXqoMPk9GrpoXaMrP5xAeBeAGzxdhFmPHPO7kr9BKhSoQecMDYxZjWsFybNaGi51JsON1hNRRPJL42PLm5SXMa4lt75Tcai/BUvSDppR0LnNlMrnRMD5RFBLOImH1XSloswGxtc8CoremlJEIw4VDpZ2bRsDKWaSpaz2pIWtLmDvsgnpRgL6ijNLS7Omjnc1spaAwthJ+tyAC2cjTXmroUUWzEeRhiYGhrC0OYA22UWPKwVX/K6h9E9L2zfRyct7OL897bLZ2zbS+mW10wTpVS1j3RsMkc0YDnRTwyU02Q/fDJACW9oQW5hbmz5W5wLZrDNl32zb7di8YsOgY8yNiibId7xGwPN9/WAuuF6SdN45xTtozVZX11Kz0htPM2lkaZ2te1s9srgRcb9V2mPYqyippJ5A9zIWlxEbHSPPcB8ToOKDLDMMipYRDE0CMX0NjcuJLidLakk+KzloInsDHRROjbazCxpYLbrNtYLhsc6ZbSGgqGtqqZj62JsrXQTMc9rqeV+VjS28rS7LYgakK3rul0EtHVvjkmo5KNo2pkpHCeHNqx+wfbMDY252KDo6igikaGSRRPY3c1zGuaLcgRYL2jjygBoa1rRYAaADkABoqDE+mdLTSvhc2ollgYx8jYaWaezHgkPOQEBoym5PYvWt6X0cUcMgc+YVTS+FsEMlRK9gALnhjATYXFyd10FhJhNO4kuggc55BcTGwkkbiSW6lbuvZ5lV3R3HIcQgE8AkETycpkjdEXAfeaHb29qs0GOvZ5pr2eayRBzvT1zm4bUuFszI87OedhDmW7bgK+e+2/KAOZsuS/SDjDY2xQDrPkc2R7eUUTg4B3IPeGtsd4z29Ur5h0lxyeaU5pHF3EgkC5+6By7Fy3jvH2sdIaS9tvBfltWhWTX3FxYg8QbhfCsCzSdWQtvwJbb94LqMOxebD3DXNET1mEgt8DwKr9ydd8X07Xs8017PNa+H10dRGHxm7XeYPEEcCtpWosdezzTXs81kiDHXs8017PNZIgx17PNCT2eayUFBoY1hbaqLKXOje0h8UrbbSKRvqvbfTncHQgkHetPCMacZPR6sNhrALgC4inaN8kBO8c2XzNvrwJvFp4phsNSzJM3O29xqWuaeDmPGrXDmDdBthSudaa6j0N8QpxucMjK1g/WGjJu8ZTpucSt/C8dpqokRSDaNtmieDFUMv7cT7ObuO8cEHzrpVaXEKsRiuFG6BkVe+kibLmewOOzOcXaRHJrkubP1torqn20FSa2gg+kKOvpqdjRHJHHNEIQ/JbauALHB+utwWhXuI9DqOeR8jhMx01tqIqqop2SWFrvZG8AmwAva5AsrqjpY4Y2xxNbHHG0NY1os1rQLAAIPng6L14jFVs4fTPpA13omf6rKYdjstpu2mWzs27N5qybh1XiNY2epgNBDBTTwNa6SKWokdUBoc47NxaGtDRYXvcldvZSg+Y/RmJCloqF1ESKKppS6oZPT+jmKCZri8Mc4PByi9su/mu76SULqmjnhZYPmhext9Bmc0gX8VZog+eikr6iPDmyUj6f6PqYDJmmp33aymmY94yOPVDiwc+tu0TpX0eq53Ytsoy702kpo4OvG3O+My526nS2ZupsNV9Ad81kg5jDMLmZiNdK5toqiClZG67TmdG2YPFr3Fs7d/NcI+mqKaPC4ImVDMRpaZ4qPR2xTyxQPIFnB31ZBe0Ea36mgN19hVPi/Rqmq5GySCRsrW5RJFPNTvLb3yuMbhmbfWxugqOh1bG2CmhoIppaVpmjnlmcIp4JIyLiaJwDi9zi69hpZdgtHB8Jgo4hFAzIwEuN3Oe4ucbuc5ziS5xOpJN1vICqMZxoQERxN29XKPq4Wmxt7cjv+nGOLj3C50WhWYpUz1b6SEtpCxoeZpAHyyRnQupmeqbHQucTlNrt1CtsJwiGlB2YJe83kke4vmkd7T3nU924cAEHzjpVEYHgSvE1Q6z532ytc8+qxjfuxsbo1tydSSSSSuZqMLcZQSPX1HaTwKvOl0+askvu24ae4D+CsXsie3K82J3cCO5Zssvlfhj2Jw+ijDBmblcPBV2JgAkbwfFe1RWPb1JDq3c8aEjt5qmrqu513qr567zjpP0dYqYqgwuvkm9W/Bwvb3aeS+nhfCMOrNlNHLvEb2uNt9gdbeC+6xvDgCDcEXB4EHctWu/CnKfLJERWIiIiAoKlQUBSoRAWliWEU9SBto2vLfVcRZ7e1rx1mnuK3UQUH0JUw/0WrkAG6KpaKuIcgH3bKPF5WZrsQj+0pWTgcYKhrXHmck2UD8RV4iChPSmJn20NZBbeXUc72fjia5vvXozpZhx/rVOzsfK2J34X2KulhJC1/rNa7vaD8UGtDi9M/wBSeF/7M0bvgV6+mxf2kf42/mvGTCKZ3rQQnvijPyXj/J2h/wC2p/8AJj/JB7T4rTM9aaFuvGVg+JWm/pXhw/rdM4jg2aOR34WklbTcGpW+rBCNeEMY+S24qdjPVa1vc0N+CCl/lXA77GOrqP7ujqcv43ta33rL6Rr5Ps6MRa76iojbpzDYs/kSFeIgoRRYmesaqna/hGKNxh8SZc5PiO5ZCpxKP14KeoAGpimfC49gZICPNyvEQcjjeIMmYBUQVtFNGc0U7ac1Jhf7QfBnFuBadCNCtzon0ojrc0TnR+lQAbRrCQxzTuljDtcp5HVp0PAnolhsW5s2VuYfeyjN5oPjmOuy1srX6/zg++5HuKuhhVOyIyAFz3aDM95Nz4p+lLChE5lU0HK51pLe0Bo7xFwq+rkLoWGNxcx1tQ6xbxB7VmzllaNdnF1W0EM/2g1FrWNuCqcZwWBjbRgg29okeRW/C1+UXyyvk0LjIQ0br2aB1VqY7KIIiScxGjQdbngFCy94tvOOW9Dcxxa9uU2uNefYvs/RORz6KAu37MDvA0B8gvmEEbqp8bnBsbpXABrfVBdYWF/E+a+wUlO2KNrG+qxoaO4K7X9sudeqIiuQEREBCiFAREQEREBERAREQSoREEO+alQ75qUBSoUoIUqEQEWvPWxxmz3BpPC+vktKrx2Jg6t5Dybu8yuzG36iNzxn3VZ+kildLh8gaCS2zrAX0B19118e6MYq+C7X9aLhxy35L7Kyc4hdjhkh02jQTdw5F3LTcuKxro9CKl+xYGMvbK0WaCOXvVW2eN+Vuq+XzGwzG2lv1Yu62miq8Vp5JWF0nDcOAA+auKbCRHbT3rYrqQSjICGAnf2LO02OLwbGhBUxOkBysc023kNF7nyK+7xSBzQ5pDmuFwQbgg7iCuGqOiNO5kNQy7HRjM8WDg46b78ARuVvQdIGRtDHRloaNNm0ZPLgtWrC36jHszxn26RStKlxKKQAte254EgOHYQtxSsscllSoREdSociFARSiAoUogIiIChSiAiIgxd81ksX/NZICIiCFrYlVCGJz/ZGg5ngFtLnOmM9mxs9txJ7mD83BSxnbxHPLxxtUpe49Y9Zx1dzPb/BZ5Lnv1SEL1y7uwrfJx5dvau8DiEMBeeN3eAGioiwnrb83x4rosUOypsvYG/mqGB9tDuO5YNuu543OPS1bZrzmFeFivZkd96yl7Oa9YyALlYJLbyPQyyknauMIIfG5h4aW7HD/lc++Gzi0/dNj4f8KywSe02v3x8NQmMxZZD+sL+J0XraMbhfGvH35TZj5z+quOIBXuBVRJLHG9hdvdxHwVOtjC5Ms7O248wrNuPcVWnKzJ1KIpWJ6IoKlQUEoiICIiAiIgIiICIiDF/zWSxd81kgIiIBXHdJpM9SBwiZbxcbn4BdgSuDD9rI9/tuJHdw91lbpn+uqPUZcx5/XvC1WGFwCSWzhcNGbfblZaUdtezf47vgrbAgc0jju6rR36k/+q0Z58xvGXXrtynZ8LOspWyizr9U8DbVasWFQWtlOn6zvzVi3cmVZPKycb7hjb3iu+joHG1naWPrO43/ACR+HQWF82+w6x3lb4hAN+YA8r2+KOhBt2G6qks+f1O3vxfpoxYUxrwWlwIN94PgscdhBZm4t+CswFr4jHnieObT+auxzvlLVOWueNkcyRZYwPtIw8nt+KyeteXTw1WzL5jBj8V24UrFhuFksD1BQVKgoJREQEREBERAREQEREGL/msli75rJAREQamKzbOCR3FrHEd9tFxVEbNHcuu6Sf0Sb+7K4vD3dVaNH6yep/G28u+6LP1trYPG8tdyP++as8JxEbrEBx3HeHcQVotXo3TvUcvT23sqWHqpMfGx1NPJdbC5qCve3ke8LeZjB4t99ly6colPUYVbqC5Upxd53AW96xbjDgdWi3ens5H/AEYLxzrKvxGpsw93xVbJij3cPetGtq3vjcL7hfy3KibJMmjLXbiErymGh7l5004e0HmATv4r0nOi9H8eV+uxpTdjTzaPgF7Lwovs2fsN+AXusFenPoUFSoKOpREQEREBERAREQEREGL/AJrJYv8AmskBERB4VtOJY3MdukaWnxFlwDKd8HUl6r2m1/uu5EHiCvoy85YWvFnNDhyIBHvU8M/FVs1+bhGyjmvQSeKpukU5hq5GxBuzaQA0a20FwvEYm8DRmbxK0Tdiy5aMl+6otva/wF/gV5fSsY3l472OVS2uLho/Y24ZXX7tbBbdRhkgDHSvke57bFpc1rGuy3s2wudx4pPUY3Lxjl9NlJ5Vsvx+mb60lu/Qrx+nYn/ZiSU8A1ht716Mo6fNcxtaTxyt1W+1oaNMoHdlV6ghnktqGtv2FzvEc1BN9+t+wWWD6gdi8zVNVM1a5e8XXdsynOvcFecgLyGje4geZXn6U3/eitej1GZJNofVZu7Xdncu55SRzXjbk6djbCw4LJQFKxPSFBUqCglERAREQEREBERAREQYv+ayWL/mskBERAWEjw0EnQAXJ7As1VdIH3YI722psf2Rv+Q8UHB0dBt53y2LNs8u33FidLrqKDBw02c0dhst6mw9rRYjcrCOPkbfBHONWTCYntILW352FwquLou8ttJM55a67CdS3Sx710guF6Ap+9LOzjmHdGZLaSg24Fp/NeR6Ny8Xt8j+a61QVP3Mv6h7WH8cTPgsrd2U+ap6l7ot7c7uQGnmvo9ULtsOKoMVw/Tq6ae9POnt4z8WGA0bDTxudG0Pc0E3a0nXXerVrQN2g8lX9H5C6nZm3tu0+BVkodTkkEREdFBUqCglERAREQEREBERAREQYv8Amsli/wCayQEREEKjqJNpOeUYy+PH/fYrxxtryXNYB1w553vcT5lBbxabvLh/Be+Yd3w814lmhXtD1m9oQejdVjHKCbX15LzczmPEaLRDJWGzMpaDpe9/4ILclYNeDuN7KvdX30cHNfyDcwPitikdpqNTvvYblzo93Ba07VtW7B5rzkNuC6PHCm5WuHJx963Vo0Ljnf3D5rfQEREBQVKgoJREQEREBERAREQEREGL/mpzDs80RAzDmEzDmERB4Vj/AKt9t+V3fuKqsAhywDgd9joiILNrrhYxuyu7CiINkkHkvJwCIgRutvssmW7ERBlYc/esHgc0RBqwOIl/VIKsMw5hEQMw5hMw5hEQMw5hQXDmERB//9k="/>
          <p:cNvSpPr>
            <a:spLocks noChangeAspect="1" noChangeArrowheads="1"/>
          </p:cNvSpPr>
          <p:nvPr/>
        </p:nvSpPr>
        <p:spPr bwMode="auto">
          <a:xfrm>
            <a:off x="155575" y="-1143000"/>
            <a:ext cx="28575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884" y="1247775"/>
            <a:ext cx="3863128" cy="323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AJAX</a:t>
            </a:r>
            <a:r>
              <a:rPr lang="en-US" sz="3200" dirty="0"/>
              <a:t> stands for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Asynchronous JavaScript and XML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Asynchronously load </a:t>
            </a:r>
            <a:r>
              <a:rPr lang="en-US" sz="2800" dirty="0"/>
              <a:t>data from a </a:t>
            </a:r>
            <a:r>
              <a:rPr lang="en-US" sz="2800" dirty="0" smtClean="0"/>
              <a:t>service </a:t>
            </a:r>
            <a:r>
              <a:rPr lang="en-US" sz="2800" dirty="0"/>
              <a:t>and render it dynamically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jQuery provides </a:t>
            </a:r>
            <a:r>
              <a:rPr lang="en-US" sz="3200" dirty="0" smtClean="0"/>
              <a:t>several </a:t>
            </a:r>
            <a:r>
              <a:rPr lang="en-US" sz="3200" dirty="0"/>
              <a:t>methods for AJAX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jQuery.ajax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([options])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request with full control (headers, data, method, etc…)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jQuery.get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GET request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jQuery.post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</a:t>
            </a:r>
            <a:r>
              <a:rPr lang="en-US" sz="2800" dirty="0" smtClean="0"/>
              <a:t>performs HTTP </a:t>
            </a:r>
            <a:r>
              <a:rPr lang="en-US" sz="2800" dirty="0"/>
              <a:t>POST request</a:t>
            </a:r>
          </a:p>
          <a:p>
            <a:pPr lvl="1">
              <a:lnSpc>
                <a:spcPct val="100000"/>
              </a:lnSpc>
            </a:pP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([selector]).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load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([url])</a:t>
            </a:r>
            <a:r>
              <a:rPr lang="en-US" sz="2800" dirty="0" smtClean="0"/>
              <a:t> </a:t>
            </a:r>
            <a:r>
              <a:rPr lang="en-US" sz="2800" dirty="0"/>
              <a:t>– loads the contents from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url</a:t>
            </a:r>
            <a:r>
              <a:rPr lang="en-US" sz="2800" dirty="0"/>
              <a:t> inside the selected node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8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 smtClean="0"/>
              <a:t>jQuery AJAX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446212" y="5754968"/>
            <a:ext cx="8938472" cy="719034"/>
          </a:xfrm>
        </p:spPr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284" y="1143000"/>
            <a:ext cx="3558328" cy="345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6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jQuery</a:t>
            </a:r>
            <a:r>
              <a:rPr lang="en-US" dirty="0"/>
              <a:t> is a cross-browser JavaScript library </a:t>
            </a:r>
            <a:endParaRPr lang="en-US" dirty="0" smtClean="0"/>
          </a:p>
          <a:p>
            <a:pPr lvl="1">
              <a:lnSpc>
                <a:spcPct val="110000"/>
              </a:lnSpc>
            </a:pPr>
            <a:r>
              <a:rPr lang="en-US" dirty="0" smtClean="0"/>
              <a:t>Designed </a:t>
            </a:r>
            <a:r>
              <a:rPr lang="en-US" dirty="0"/>
              <a:t>to simplify the client-side scripting </a:t>
            </a:r>
            <a:r>
              <a:rPr lang="en-US" dirty="0" smtClean="0"/>
              <a:t>of DOM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The </a:t>
            </a:r>
            <a:r>
              <a:rPr lang="en-US" dirty="0"/>
              <a:t>most popular JavaScript library in use </a:t>
            </a:r>
            <a:r>
              <a:rPr lang="en-US" dirty="0" smtClean="0"/>
              <a:t>today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Free</a:t>
            </a:r>
            <a:r>
              <a:rPr lang="en-US" dirty="0"/>
              <a:t>, </a:t>
            </a:r>
            <a:r>
              <a:rPr lang="en-US" dirty="0" smtClean="0"/>
              <a:t>open-source software by jQuery Foundation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jQuery's </a:t>
            </a:r>
            <a:r>
              <a:rPr lang="en-US" dirty="0"/>
              <a:t>syntax is designed to make it easier </a:t>
            </a:r>
            <a:r>
              <a:rPr lang="en-US" dirty="0" smtClean="0"/>
              <a:t>to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Navigate through the document and select</a:t>
            </a:r>
            <a:r>
              <a:rPr lang="en-US" dirty="0"/>
              <a:t> </a:t>
            </a:r>
            <a:r>
              <a:rPr lang="en-US" dirty="0" smtClean="0"/>
              <a:t>DOM elements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Create</a:t>
            </a:r>
            <a:r>
              <a:rPr lang="en-US" dirty="0"/>
              <a:t> </a:t>
            </a:r>
            <a:r>
              <a:rPr lang="en-US" dirty="0" smtClean="0"/>
              <a:t>animations / transitions / effects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Handle</a:t>
            </a:r>
            <a:r>
              <a:rPr lang="en-US" dirty="0"/>
              <a:t> </a:t>
            </a:r>
            <a:r>
              <a:rPr lang="en-US" dirty="0" smtClean="0"/>
              <a:t>DOM events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jQuery?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28558" y="5340732"/>
            <a:ext cx="3252254" cy="113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4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066800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jQuery – the most popular</a:t>
            </a:r>
            <a:r>
              <a:rPr lang="en-US" sz="3200" dirty="0"/>
              <a:t> </a:t>
            </a:r>
            <a:r>
              <a:rPr lang="en-US" sz="3200" dirty="0" smtClean="0"/>
              <a:t>client-side JS library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Select DOM elements with jQuery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$([selector])</a:t>
            </a:r>
          </a:p>
          <a:p>
            <a:pPr>
              <a:lnSpc>
                <a:spcPct val="100000"/>
              </a:lnSpc>
            </a:pPr>
            <a:r>
              <a:rPr lang="en-US" sz="3200" dirty="0" smtClean="0"/>
              <a:t>DOM Traversal:</a:t>
            </a:r>
          </a:p>
          <a:p>
            <a:pPr lvl="1">
              <a:lnSpc>
                <a:spcPct val="100000"/>
              </a:lnSpc>
            </a:pP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selector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]).next()</a:t>
            </a:r>
            <a:r>
              <a:rPr lang="en-US" sz="3000" dirty="0"/>
              <a:t> 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parent()</a:t>
            </a:r>
            <a:endParaRPr lang="en-US" sz="30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Altering the DOM: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]).html(…)</a:t>
            </a:r>
            <a:r>
              <a:rPr lang="en-US" sz="3000" dirty="0"/>
              <a:t> / </a:t>
            </a:r>
            <a:r>
              <a:rPr lang="en-US" sz="3000" b="1" dirty="0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append(…)</a:t>
            </a:r>
            <a:endParaRPr lang="en-US" sz="30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 smtClean="0"/>
              <a:t>jQuery Events</a:t>
            </a:r>
          </a:p>
          <a:p>
            <a:pPr lvl="1">
              <a:lnSpc>
                <a:spcPct val="100000"/>
              </a:lnSpc>
            </a:pP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$([selector]).on([event], [callback]);</a:t>
            </a:r>
            <a:endParaRPr lang="en-US" sz="30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12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154" y="1828800"/>
            <a:ext cx="4724844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1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612" y="2729472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764" y="1295401"/>
            <a:ext cx="1752600" cy="804224"/>
          </a:xfrm>
          <a:prstGeom prst="roundRect">
            <a:avLst>
              <a:gd name="adj" fmla="val 3159"/>
            </a:avLst>
          </a:prstGeom>
        </p:spPr>
      </p:pic>
      <p:pic>
        <p:nvPicPr>
          <p:cNvPr id="7" name="Picture 6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8146" y="1295400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8" name="Picture 7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4428" y="1295400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9" name="Picture 8">
            <a:hlinkClick r:id="rId11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JQuery</a:t>
            </a:r>
            <a:endParaRPr lang="en-US" dirty="0"/>
          </a:p>
        </p:txBody>
      </p:sp>
      <p:pic>
        <p:nvPicPr>
          <p:cNvPr id="13" name="Picture 12">
            <a:hlinkClick r:id="rId13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15"/>
              </a:rPr>
              <a:t>https://softuni.bg/courses/javascript-applications/</a:t>
            </a:r>
            <a:endParaRPr lang="en-US" dirty="0"/>
          </a:p>
        </p:txBody>
      </p:sp>
      <p:pic>
        <p:nvPicPr>
          <p:cNvPr id="16" name="Picture 15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18" name="Picture 17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316222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25854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License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</a:t>
            </a:r>
            <a:r>
              <a:rPr lang="en-US" dirty="0" smtClean="0"/>
              <a:t>course (slides, examples, demos, videos, homework, etc.)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licensed </a:t>
            </a:r>
            <a:r>
              <a:rPr lang="en-US" dirty="0" smtClean="0"/>
              <a:t>under </a:t>
            </a:r>
            <a:r>
              <a:rPr lang="en-US" dirty="0"/>
              <a:t>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International</a:t>
            </a:r>
            <a:r>
              <a:rPr lang="en-US" dirty="0"/>
              <a:t>" </a:t>
            </a:r>
            <a:r>
              <a:rPr lang="en-US" dirty="0" smtClean="0"/>
              <a:t>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 smtClean="0"/>
              <a:t>Attribution: this work may contain portions from</a:t>
            </a:r>
          </a:p>
          <a:p>
            <a:pPr lvl="1"/>
            <a:r>
              <a:rPr lang="en-US" sz="2000" dirty="0" smtClean="0"/>
              <a:t>"</a:t>
            </a:r>
            <a:r>
              <a:rPr lang="en-US" sz="2000" dirty="0" smtClean="0">
                <a:hlinkClick r:id="rId5"/>
              </a:rPr>
              <a:t>JavaScript Applications</a:t>
            </a:r>
            <a:r>
              <a:rPr lang="en-US" sz="2000" dirty="0" smtClean="0"/>
              <a:t>" </a:t>
            </a:r>
            <a:r>
              <a:rPr lang="en-US" sz="2000" dirty="0"/>
              <a:t>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/>
              <a:t>Software University Foundation 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University </a:t>
            </a:r>
            <a:r>
              <a:rPr lang="en-US" dirty="0"/>
              <a:t>@ </a:t>
            </a:r>
            <a:r>
              <a:rPr lang="en-US" dirty="0" smtClean="0"/>
              <a:t>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 smtClean="0"/>
              <a:t>Software </a:t>
            </a:r>
            <a:r>
              <a:rPr lang="en-US" dirty="0"/>
              <a:t>University @ </a:t>
            </a:r>
            <a:r>
              <a:rPr lang="en-US" dirty="0" smtClean="0"/>
              <a:t>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 smtClean="0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10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youtube.com/SoftwareUniversity" title="Software University Videos @ YouTube">
            <a:hlinkClick r:id="rId6" tooltip="Software University YouTube Video Channel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7" tooltip="Software University Discussion Forum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2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jQuery has very large community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hlinkClick r:id="rId2"/>
              </a:rPr>
              <a:t>Used in 540,000 sites</a:t>
            </a:r>
            <a:r>
              <a:rPr lang="en-US" dirty="0" smtClean="0"/>
              <a:t> (Nov 2014)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Microsoft adopted jQuery within Visual </a:t>
            </a:r>
            <a:r>
              <a:rPr lang="en-US" dirty="0" smtClean="0"/>
              <a:t>Studio ad ASP.NET MVC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jQuery provides </a:t>
            </a:r>
            <a:r>
              <a:rPr lang="en-US" dirty="0"/>
              <a:t>capabilities for developers to create 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plugins</a:t>
            </a:r>
            <a:r>
              <a:rPr lang="en-US" dirty="0" smtClean="0"/>
              <a:t> for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Low-level interaction and animations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Advanced effects and high-level, theme-able widgets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Creation of powerful and dynamic web pages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Official web site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jquery.com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jQuery? (2)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9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Lucida Grande" charset="0"/>
              </a:rPr>
              <a:t>Easy to learn </a:t>
            </a:r>
          </a:p>
          <a:p>
            <a:r>
              <a:rPr lang="en-US" dirty="0" smtClean="0">
                <a:sym typeface="Lucida Grande" charset="0"/>
              </a:rPr>
              <a:t>Easy </a:t>
            </a:r>
            <a:r>
              <a:rPr lang="en-US" dirty="0">
                <a:sym typeface="Lucida Grande" charset="0"/>
              </a:rPr>
              <a:t>to </a:t>
            </a:r>
            <a:r>
              <a:rPr lang="en-US" dirty="0" smtClean="0">
                <a:sym typeface="Lucida Grande" charset="0"/>
              </a:rPr>
              <a:t>extend</a:t>
            </a:r>
          </a:p>
          <a:p>
            <a:pPr lvl="1"/>
            <a:r>
              <a:rPr lang="en-US" dirty="0" smtClean="0">
                <a:sym typeface="Lucida Grande" charset="0"/>
              </a:rPr>
              <a:t>Create </a:t>
            </a:r>
            <a:r>
              <a:rPr lang="en-US" dirty="0">
                <a:sym typeface="Lucida Grande" charset="0"/>
              </a:rPr>
              <a:t>new jQuery plugins by </a:t>
            </a:r>
            <a:r>
              <a:rPr lang="en-US" dirty="0" smtClean="0">
                <a:sym typeface="Lucida Grande" charset="0"/>
              </a:rPr>
              <a:t>writing </a:t>
            </a:r>
            <a:r>
              <a:rPr lang="en-US" dirty="0">
                <a:sym typeface="Lucida Grande" charset="0"/>
              </a:rPr>
              <a:t>JavaScript </a:t>
            </a:r>
            <a:r>
              <a:rPr lang="en-US" dirty="0" smtClean="0">
                <a:sym typeface="Lucida Grande" charset="0"/>
              </a:rPr>
              <a:t>functions</a:t>
            </a:r>
            <a:endParaRPr lang="en-US" dirty="0">
              <a:sym typeface="Lucida Grande" charset="0"/>
            </a:endParaRPr>
          </a:p>
          <a:p>
            <a:r>
              <a:rPr lang="en-US" dirty="0">
                <a:sym typeface="Lucida Grande" charset="0"/>
              </a:rPr>
              <a:t>Powerful DOM Selection </a:t>
            </a:r>
            <a:endParaRPr lang="en-US" dirty="0" smtClean="0">
              <a:sym typeface="Lucida Grande" charset="0"/>
            </a:endParaRPr>
          </a:p>
          <a:p>
            <a:pPr lvl="1"/>
            <a:r>
              <a:rPr lang="en-US" dirty="0" smtClean="0">
                <a:sym typeface="Lucida Grande" charset="0"/>
              </a:rPr>
              <a:t>Powered </a:t>
            </a:r>
            <a:r>
              <a:rPr lang="en-US" dirty="0">
                <a:sym typeface="Lucida Grande" charset="0"/>
              </a:rPr>
              <a:t>by CSS 3.0</a:t>
            </a:r>
          </a:p>
          <a:p>
            <a:r>
              <a:rPr lang="en-US" dirty="0" smtClean="0">
                <a:sym typeface="Lucida Grande" charset="0"/>
              </a:rPr>
              <a:t>Lightweight</a:t>
            </a:r>
            <a:endParaRPr lang="en-US" dirty="0">
              <a:sym typeface="Lucida Grande" charset="0"/>
            </a:endParaRPr>
          </a:p>
          <a:p>
            <a:r>
              <a:rPr lang="en-US" dirty="0">
                <a:sym typeface="Lucida Grande" charset="0"/>
              </a:rPr>
              <a:t>Community </a:t>
            </a:r>
            <a:r>
              <a:rPr lang="en-US" dirty="0" smtClean="0">
                <a:sym typeface="Lucida Grande" charset="0"/>
              </a:rPr>
              <a:t>Support </a:t>
            </a:r>
          </a:p>
          <a:p>
            <a:pPr lvl="1"/>
            <a:r>
              <a:rPr lang="en-US" dirty="0" smtClean="0">
                <a:sym typeface="Lucida Grande" charset="0"/>
              </a:rPr>
              <a:t>Large </a:t>
            </a:r>
            <a:r>
              <a:rPr lang="en-US" dirty="0">
                <a:sym typeface="Lucida Grande" charset="0"/>
              </a:rPr>
              <a:t>community of developers and </a:t>
            </a:r>
            <a:r>
              <a:rPr lang="en-US" dirty="0" smtClean="0">
                <a:sym typeface="Lucida Grande" charset="0"/>
              </a:rPr>
              <a:t>geeks</a:t>
            </a:r>
            <a:endParaRPr lang="en-US" dirty="0">
              <a:sym typeface="Lucida Grande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jQuery is So Popular?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3505200"/>
            <a:ext cx="37845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4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the jQuery scripts from: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www.jquery.com</a:t>
            </a:r>
            <a:endParaRPr lang="en-US" dirty="0" smtClean="0"/>
          </a:p>
          <a:p>
            <a:r>
              <a:rPr lang="en-US" dirty="0" smtClean="0"/>
              <a:t>Self </a:t>
            </a:r>
            <a:r>
              <a:rPr lang="en-US" dirty="0"/>
              <a:t>hosted</a:t>
            </a:r>
          </a:p>
          <a:p>
            <a:pPr lvl="1"/>
            <a:r>
              <a:rPr lang="en-US" dirty="0"/>
              <a:t>You can choose to self host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js</a:t>
            </a:r>
            <a:r>
              <a:rPr lang="en-US" dirty="0"/>
              <a:t> file</a:t>
            </a:r>
          </a:p>
          <a:p>
            <a:pPr lvl="1"/>
            <a:r>
              <a:rPr lang="en-US" dirty="0"/>
              <a:t>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jquery-2.1.1.js</a:t>
            </a:r>
            <a:r>
              <a:rPr lang="en-US" dirty="0"/>
              <a:t>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.min.js</a:t>
            </a:r>
            <a:r>
              <a:rPr lang="en-US" dirty="0"/>
              <a:t> file</a:t>
            </a:r>
          </a:p>
          <a:p>
            <a:r>
              <a:rPr lang="en-US" dirty="0"/>
              <a:t>Use it from CDN (content delivery network)</a:t>
            </a:r>
          </a:p>
          <a:p>
            <a:pPr lvl="1"/>
            <a:r>
              <a:rPr lang="en-US" dirty="0"/>
              <a:t>Microsoft, jQuery, Google CDNs</a:t>
            </a:r>
          </a:p>
          <a:p>
            <a:pPr lvl="1"/>
            <a:r>
              <a:rPr lang="en-US" dirty="0"/>
              <a:t>e.g.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code.jquery.com/jquery-2.1.1.min.js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jQuery to a Web Site?</a:t>
            </a:r>
          </a:p>
        </p:txBody>
      </p:sp>
    </p:spTree>
    <p:extLst>
      <p:ext uri="{BB962C8B-B14F-4D97-AF65-F5344CB8AC3E}">
        <p14:creationId xmlns:p14="http://schemas.microsoft.com/office/powerpoint/2010/main" val="214025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28164"/>
            <a:ext cx="8938472" cy="820600"/>
          </a:xfrm>
        </p:spPr>
        <p:txBody>
          <a:bodyPr/>
          <a:lstStyle/>
          <a:p>
            <a:r>
              <a:rPr lang="en-US" dirty="0" smtClean="0"/>
              <a:t>Including jQuery in a Project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446212" y="5740108"/>
            <a:ext cx="8938472" cy="688256"/>
          </a:xfrm>
        </p:spPr>
        <p:txBody>
          <a:bodyPr/>
          <a:lstStyle/>
          <a:p>
            <a:r>
              <a:rPr lang="en-GB" dirty="0" smtClean="0"/>
              <a:t>Live Demo</a:t>
            </a:r>
            <a:endParaRPr lang="en-GB" dirty="0"/>
          </a:p>
        </p:txBody>
      </p:sp>
      <p:pic>
        <p:nvPicPr>
          <p:cNvPr id="3" name="Picture 2" descr="http://www.logicbay.com/Portals/23667/images/Integrate_CRM_System_With_PRM_Syste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421" y="2008764"/>
            <a:ext cx="3496054" cy="244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jstricks.com/wp-content/uploads/2014/07/jquery-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12" y="1219200"/>
            <a:ext cx="2668219" cy="1551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86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35884" y="5504000"/>
            <a:ext cx="9959128" cy="820600"/>
          </a:xfrm>
        </p:spPr>
        <p:txBody>
          <a:bodyPr/>
          <a:lstStyle/>
          <a:p>
            <a:r>
              <a:rPr lang="en-US" dirty="0" smtClean="0"/>
              <a:t>Selectors and DOM Manipulation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39663">
            <a:off x="5772769" y="3390120"/>
            <a:ext cx="4507891" cy="1371109"/>
          </a:xfrm>
          <a:prstGeom prst="roundRect">
            <a:avLst>
              <a:gd name="adj" fmla="val 546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737">
            <a:off x="2569136" y="3075313"/>
            <a:ext cx="1905000" cy="1657350"/>
          </a:xfrm>
          <a:prstGeom prst="roundRect">
            <a:avLst>
              <a:gd name="adj" fmla="val 714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699459"/>
            <a:ext cx="2491588" cy="2233414"/>
          </a:xfrm>
          <a:prstGeom prst="rect">
            <a:avLst/>
          </a:prstGeom>
          <a:noFill/>
          <a:ln>
            <a:noFill/>
          </a:ln>
          <a:effectLst>
            <a:glow rad="101600">
              <a:schemeClr val="tx2">
                <a:lumMod val="60000"/>
                <a:lumOff val="40000"/>
                <a:alpha val="6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herberthamaral.com/wp-content/uploads/2010/11/jquery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37113">
            <a:off x="3155720" y="910872"/>
            <a:ext cx="1423622" cy="1819759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7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3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2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0</TotalTime>
  <Words>1874</Words>
  <Application>Microsoft Office PowerPoint</Application>
  <PresentationFormat>Custom</PresentationFormat>
  <Paragraphs>359</Paragraphs>
  <Slides>43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SoftUni 16x9</vt:lpstr>
      <vt:lpstr>3_SoftUni 16x9</vt:lpstr>
      <vt:lpstr>2_SoftUni 16x9</vt:lpstr>
      <vt:lpstr>jQuery Overview</vt:lpstr>
      <vt:lpstr>Table of Contents</vt:lpstr>
      <vt:lpstr>What is jQuery?</vt:lpstr>
      <vt:lpstr>What is jQuery?</vt:lpstr>
      <vt:lpstr>What is jQuery? (2)</vt:lpstr>
      <vt:lpstr>Why jQuery is So Popular?</vt:lpstr>
      <vt:lpstr>How to Add jQuery to a Web Site?</vt:lpstr>
      <vt:lpstr>Including jQuery in a Project</vt:lpstr>
      <vt:lpstr>Selectors and DOM Manipulation</vt:lpstr>
      <vt:lpstr>Selection with jQuery</vt:lpstr>
      <vt:lpstr>jQuery Selectors</vt:lpstr>
      <vt:lpstr>Filter Selectors</vt:lpstr>
      <vt:lpstr>Attribute Selectors</vt:lpstr>
      <vt:lpstr>Selection with jQuery</vt:lpstr>
      <vt:lpstr>DOM Traversal</vt:lpstr>
      <vt:lpstr>DOM Traversal</vt:lpstr>
      <vt:lpstr>DOM Traversal: Next and Previous</vt:lpstr>
      <vt:lpstr>DOM Traversal: Parent</vt:lpstr>
      <vt:lpstr>DOM Traversal: Children</vt:lpstr>
      <vt:lpstr>DOM Traversal</vt:lpstr>
      <vt:lpstr>Altering the DOM with jQuery</vt:lpstr>
      <vt:lpstr>Adding Elements</vt:lpstr>
      <vt:lpstr>Creating Elements</vt:lpstr>
      <vt:lpstr>Removing Elements</vt:lpstr>
      <vt:lpstr>Altering the DOM with jQuery</vt:lpstr>
      <vt:lpstr>jQuery Extended DOM Elements</vt:lpstr>
      <vt:lpstr>jQuery Objects</vt:lpstr>
      <vt:lpstr>Properties of jQuery Elements</vt:lpstr>
      <vt:lpstr>Changing the Elements Content</vt:lpstr>
      <vt:lpstr>jQuery Events</vt:lpstr>
      <vt:lpstr>jQuery Events</vt:lpstr>
      <vt:lpstr>jQuery Events (2)</vt:lpstr>
      <vt:lpstr>jQuery Event Handlers</vt:lpstr>
      <vt:lpstr>Chaining Function Calls</vt:lpstr>
      <vt:lpstr>jQuery: Chaining Function Calls</vt:lpstr>
      <vt:lpstr>jQuery Function Calls Chaining</vt:lpstr>
      <vt:lpstr>jQuery AJAX</vt:lpstr>
      <vt:lpstr>jQuery AJAX</vt:lpstr>
      <vt:lpstr>jQuery AJAX</vt:lpstr>
      <vt:lpstr>Summary</vt:lpstr>
      <vt:lpstr>JQuery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jQuery Overview</dc:title>
  <dc:subject>Software Development Course</dc:subject>
  <dc:creator/>
  <cp:keywords>JavaScript, JS, programming, SoftUni, Software University, programming, software development, software engineering, course, Web development, Applications, jQuery</cp:keywords>
  <dc:description>Software University Foundation - http://softuni.org</dc:description>
  <cp:lastModifiedBy/>
  <cp:revision>1</cp:revision>
  <dcterms:created xsi:type="dcterms:W3CDTF">2014-01-02T17:00:34Z</dcterms:created>
  <dcterms:modified xsi:type="dcterms:W3CDTF">2016-02-24T13:42:05Z</dcterms:modified>
  <cp:category>JavaScript, JS, programming, Applications, jQuery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